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324" r:id="rId3"/>
    <p:sldId id="310" r:id="rId4"/>
    <p:sldId id="257" r:id="rId5"/>
    <p:sldId id="258" r:id="rId6"/>
    <p:sldId id="335" r:id="rId7"/>
    <p:sldId id="336" r:id="rId8"/>
    <p:sldId id="337" r:id="rId9"/>
    <p:sldId id="338" r:id="rId10"/>
    <p:sldId id="340" r:id="rId11"/>
    <p:sldId id="342" r:id="rId12"/>
    <p:sldId id="401" r:id="rId13"/>
    <p:sldId id="402" r:id="rId14"/>
    <p:sldId id="403" r:id="rId15"/>
    <p:sldId id="404" r:id="rId16"/>
    <p:sldId id="405" r:id="rId17"/>
    <p:sldId id="406" r:id="rId18"/>
    <p:sldId id="407" r:id="rId19"/>
    <p:sldId id="408" r:id="rId20"/>
    <p:sldId id="409" r:id="rId21"/>
    <p:sldId id="410" r:id="rId22"/>
    <p:sldId id="411" r:id="rId23"/>
    <p:sldId id="391" r:id="rId24"/>
    <p:sldId id="393" r:id="rId25"/>
    <p:sldId id="412" r:id="rId26"/>
    <p:sldId id="413" r:id="rId27"/>
    <p:sldId id="414" r:id="rId28"/>
    <p:sldId id="415" r:id="rId29"/>
    <p:sldId id="416" r:id="rId30"/>
    <p:sldId id="418" r:id="rId31"/>
    <p:sldId id="419" r:id="rId32"/>
    <p:sldId id="420" r:id="rId33"/>
    <p:sldId id="421" r:id="rId34"/>
    <p:sldId id="422" r:id="rId35"/>
    <p:sldId id="424" r:id="rId36"/>
    <p:sldId id="425" r:id="rId37"/>
    <p:sldId id="426" r:id="rId38"/>
    <p:sldId id="427" r:id="rId39"/>
    <p:sldId id="428" r:id="rId40"/>
    <p:sldId id="429" r:id="rId41"/>
    <p:sldId id="430" r:id="rId42"/>
    <p:sldId id="431" r:id="rId43"/>
    <p:sldId id="394" r:id="rId44"/>
    <p:sldId id="395" r:id="rId45"/>
    <p:sldId id="396" r:id="rId46"/>
    <p:sldId id="397" r:id="rId47"/>
    <p:sldId id="398" r:id="rId48"/>
    <p:sldId id="374" r:id="rId49"/>
    <p:sldId id="378" r:id="rId50"/>
    <p:sldId id="432" r:id="rId51"/>
    <p:sldId id="260" r:id="rId52"/>
    <p:sldId id="261" r:id="rId53"/>
    <p:sldId id="375" r:id="rId54"/>
    <p:sldId id="376" r:id="rId55"/>
    <p:sldId id="262" r:id="rId56"/>
    <p:sldId id="263" r:id="rId57"/>
    <p:sldId id="264" r:id="rId58"/>
    <p:sldId id="265" r:id="rId59"/>
    <p:sldId id="266" r:id="rId60"/>
    <p:sldId id="331" r:id="rId61"/>
    <p:sldId id="333" r:id="rId62"/>
    <p:sldId id="433" r:id="rId63"/>
    <p:sldId id="377" r:id="rId64"/>
    <p:sldId id="332"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619" autoAdjust="0"/>
    <p:restoredTop sz="94660"/>
  </p:normalViewPr>
  <p:slideViewPr>
    <p:cSldViewPr>
      <p:cViewPr varScale="1">
        <p:scale>
          <a:sx n="78" d="100"/>
          <a:sy n="78" d="100"/>
        </p:scale>
        <p:origin x="90" y="61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AE4756-A296-4A81-9F1B-1688F1BB1A9B}" type="datetimeFigureOut">
              <a:rPr lang="en-US" smtClean="0"/>
              <a:t>4/11/2019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ED81A5-1E49-4D6D-9212-A20F4F3DBE51}" type="slidenum">
              <a:rPr lang="en-US" smtClean="0"/>
              <a:t>‹#›</a:t>
            </a:fld>
            <a:endParaRPr lang="en-US"/>
          </a:p>
        </p:txBody>
      </p:sp>
    </p:spTree>
    <p:extLst>
      <p:ext uri="{BB962C8B-B14F-4D97-AF65-F5344CB8AC3E}">
        <p14:creationId xmlns:p14="http://schemas.microsoft.com/office/powerpoint/2010/main" val="1048794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66788" eaLnBrk="0" hangingPunct="0">
              <a:defRPr b="1">
                <a:solidFill>
                  <a:schemeClr val="tx1"/>
                </a:solidFill>
                <a:latin typeface="Arial" panose="020B0604020202020204" pitchFamily="34" charset="0"/>
              </a:defRPr>
            </a:lvl1pPr>
            <a:lvl2pPr marL="742950" indent="-285750" defTabSz="966788" eaLnBrk="0" hangingPunct="0">
              <a:defRPr b="1">
                <a:solidFill>
                  <a:schemeClr val="tx1"/>
                </a:solidFill>
                <a:latin typeface="Arial" panose="020B0604020202020204" pitchFamily="34" charset="0"/>
              </a:defRPr>
            </a:lvl2pPr>
            <a:lvl3pPr marL="1143000" indent="-228600" defTabSz="966788" eaLnBrk="0" hangingPunct="0">
              <a:defRPr b="1">
                <a:solidFill>
                  <a:schemeClr val="tx1"/>
                </a:solidFill>
                <a:latin typeface="Arial" panose="020B0604020202020204" pitchFamily="34" charset="0"/>
              </a:defRPr>
            </a:lvl3pPr>
            <a:lvl4pPr marL="1600200" indent="-228600" defTabSz="966788" eaLnBrk="0" hangingPunct="0">
              <a:defRPr b="1">
                <a:solidFill>
                  <a:schemeClr val="tx1"/>
                </a:solidFill>
                <a:latin typeface="Arial" panose="020B0604020202020204" pitchFamily="34" charset="0"/>
              </a:defRPr>
            </a:lvl4pPr>
            <a:lvl5pPr marL="2057400" indent="-228600" defTabSz="966788" eaLnBrk="0" hangingPunct="0">
              <a:defRPr b="1">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b="1">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b="1">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b="1">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latin typeface="Times New Roman" panose="02020603050405020304" pitchFamily="18" charset="0"/>
              </a:rPr>
              <a:t>S</a:t>
            </a:r>
            <a:fld id="{C3866BFD-0152-4AD6-A560-2E56BA885F66}" type="slidenum">
              <a:rPr lang="en-US" altLang="en-US" b="0">
                <a:latin typeface="Times New Roman" panose="02020603050405020304" pitchFamily="18" charset="0"/>
              </a:rPr>
              <a:pPr eaLnBrk="1" hangingPunct="1"/>
              <a:t>51</a:t>
            </a:fld>
            <a:endParaRPr lang="en-US" altLang="en-US" b="0">
              <a:latin typeface="Times New Roman" panose="02020603050405020304" pitchFamily="18" charset="0"/>
            </a:endParaRPr>
          </a:p>
        </p:txBody>
      </p:sp>
      <p:sp>
        <p:nvSpPr>
          <p:cNvPr id="91139" name="Rectangle 1026"/>
          <p:cNvSpPr>
            <a:spLocks noGrp="1" noRot="1" noChangeAspect="1" noChangeArrowheads="1" noTextEdit="1"/>
          </p:cNvSpPr>
          <p:nvPr>
            <p:ph type="sldImg"/>
          </p:nvPr>
        </p:nvSpPr>
        <p:spPr>
          <a:ln/>
        </p:spPr>
      </p:sp>
      <p:sp>
        <p:nvSpPr>
          <p:cNvPr id="91140" name="Rectangle 1027"/>
          <p:cNvSpPr>
            <a:spLocks noGrp="1" noChangeArrowheads="1"/>
          </p:cNvSpPr>
          <p:nvPr>
            <p:ph type="body" idx="1"/>
          </p:nvPr>
        </p:nvSpPr>
        <p:spPr>
          <a:xfrm>
            <a:off x="731838" y="4560888"/>
            <a:ext cx="5851525" cy="4800600"/>
          </a:xfrm>
          <a:noFill/>
        </p:spPr>
        <p:txBody>
          <a:bodyPr/>
          <a:lstStyle/>
          <a:p>
            <a:pPr eaLnBrk="1" hangingPunct="1"/>
            <a:r>
              <a:rPr lang="en-US" altLang="en-US">
                <a:latin typeface="Times New Roman" panose="02020603050405020304" pitchFamily="18" charset="0"/>
              </a:rPr>
              <a:t>The Dust Bowl had three distinct causes:</a:t>
            </a:r>
          </a:p>
          <a:p>
            <a:pPr eaLnBrk="1" hangingPunct="1"/>
            <a:endParaRPr lang="en-US" altLang="en-US">
              <a:latin typeface="Times New Roman" panose="02020603050405020304" pitchFamily="18" charset="0"/>
            </a:endParaRPr>
          </a:p>
          <a:p>
            <a:pPr lvl="1" indent="-342900" eaLnBrk="1" hangingPunct="1">
              <a:buFontTx/>
              <a:buChar char="•"/>
            </a:pPr>
            <a:r>
              <a:rPr lang="en-US" altLang="en-US">
                <a:latin typeface="Times New Roman" panose="02020603050405020304" pitchFamily="18" charset="0"/>
              </a:rPr>
              <a:t>Great Plains farmers, in an attempt to recoup losses from drastically declining farm prices, decided to plow more land in order to grow more crops for sale. Unfortunately, they didn’t understand the effect that increased supply and low demand would have on farm prices, and the increased cultivation only served to deplete land that could have been used for other purposes.</a:t>
            </a:r>
          </a:p>
          <a:p>
            <a:pPr lvl="1" indent="-342900" eaLnBrk="1" hangingPunct="1">
              <a:buFontTx/>
              <a:buChar char="•"/>
            </a:pPr>
            <a:endParaRPr lang="en-US" altLang="en-US">
              <a:latin typeface="Times New Roman" panose="02020603050405020304" pitchFamily="18" charset="0"/>
            </a:endParaRPr>
          </a:p>
          <a:p>
            <a:pPr lvl="1" indent="-342900" eaLnBrk="1" hangingPunct="1">
              <a:buFontTx/>
              <a:buChar char="•"/>
            </a:pPr>
            <a:r>
              <a:rPr lang="en-US" altLang="en-US">
                <a:latin typeface="Times New Roman" panose="02020603050405020304" pitchFamily="18" charset="0"/>
              </a:rPr>
              <a:t>A lengthy drought struck the Great Plains, and soil already loosened and broken up from plowing now became even more parched because the smaller soil particles dried out more quickly.</a:t>
            </a:r>
          </a:p>
          <a:p>
            <a:pPr lvl="1" indent="-342900" eaLnBrk="1" hangingPunct="1">
              <a:buFontTx/>
              <a:buChar char="•"/>
            </a:pPr>
            <a:endParaRPr lang="en-US" altLang="en-US">
              <a:latin typeface="Times New Roman" panose="02020603050405020304" pitchFamily="18" charset="0"/>
            </a:endParaRPr>
          </a:p>
          <a:p>
            <a:pPr lvl="1" indent="-342900" eaLnBrk="1" hangingPunct="1">
              <a:buFontTx/>
              <a:buChar char="•"/>
            </a:pPr>
            <a:r>
              <a:rPr lang="en-US" altLang="en-US">
                <a:latin typeface="Times New Roman" panose="02020603050405020304" pitchFamily="18" charset="0"/>
              </a:rPr>
              <a:t>A lack of geographical features to slow down air currents meant that the winds of the Great Plains could easily carry off valuable topsoil. The high winds blew the soil into the upper atmosphere, causing it to be transported over a great distance: soil from the Great Plains was found as far away as New England.</a:t>
            </a:r>
          </a:p>
          <a:p>
            <a:pPr lvl="1" indent="-342900" eaLnBrk="1" hangingPunct="1">
              <a:buFontTx/>
              <a:buChar char="•"/>
            </a:pPr>
            <a:endParaRPr lang="en-US" altLang="en-US">
              <a:latin typeface="Times New Roman" panose="02020603050405020304" pitchFamily="18" charset="0"/>
            </a:endParaRPr>
          </a:p>
          <a:p>
            <a:pPr lvl="1" indent="-342900" eaLnBrk="1" hangingPunct="1">
              <a:buFontTx/>
              <a:buChar char="•"/>
            </a:pPr>
            <a:r>
              <a:rPr lang="en-US" altLang="en-US">
                <a:latin typeface="Times New Roman" panose="02020603050405020304" pitchFamily="18" charset="0"/>
              </a:rPr>
              <a:t>Certainly the state most affected by the dust storms was Kansas, while parts of Colorado, New Mexico, Texas, and Oklahoma were also hit hard.</a:t>
            </a:r>
          </a:p>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49606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defTabSz="966788" eaLnBrk="0" hangingPunct="0">
              <a:defRPr b="1">
                <a:solidFill>
                  <a:schemeClr val="tx1"/>
                </a:solidFill>
                <a:latin typeface="Arial" panose="020B0604020202020204" pitchFamily="34" charset="0"/>
              </a:defRPr>
            </a:lvl1pPr>
            <a:lvl2pPr marL="742950" indent="-285750" defTabSz="966788" eaLnBrk="0" hangingPunct="0">
              <a:defRPr b="1">
                <a:solidFill>
                  <a:schemeClr val="tx1"/>
                </a:solidFill>
                <a:latin typeface="Arial" panose="020B0604020202020204" pitchFamily="34" charset="0"/>
              </a:defRPr>
            </a:lvl2pPr>
            <a:lvl3pPr marL="1143000" indent="-228600" defTabSz="966788" eaLnBrk="0" hangingPunct="0">
              <a:defRPr b="1">
                <a:solidFill>
                  <a:schemeClr val="tx1"/>
                </a:solidFill>
                <a:latin typeface="Arial" panose="020B0604020202020204" pitchFamily="34" charset="0"/>
              </a:defRPr>
            </a:lvl3pPr>
            <a:lvl4pPr marL="1600200" indent="-228600" defTabSz="966788" eaLnBrk="0" hangingPunct="0">
              <a:defRPr b="1">
                <a:solidFill>
                  <a:schemeClr val="tx1"/>
                </a:solidFill>
                <a:latin typeface="Arial" panose="020B0604020202020204" pitchFamily="34" charset="0"/>
              </a:defRPr>
            </a:lvl4pPr>
            <a:lvl5pPr marL="2057400" indent="-228600" defTabSz="966788" eaLnBrk="0" hangingPunct="0">
              <a:defRPr b="1">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b="1">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b="1">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b="1">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latin typeface="Times New Roman" panose="02020603050405020304" pitchFamily="18" charset="0"/>
              </a:rPr>
              <a:t>S</a:t>
            </a:r>
            <a:fld id="{4CD6FDCB-4BC7-4C10-A1CB-3F566D38B1BA}" type="slidenum">
              <a:rPr lang="en-US" altLang="en-US" b="0">
                <a:latin typeface="Times New Roman" panose="02020603050405020304" pitchFamily="18" charset="0"/>
              </a:rPr>
              <a:pPr eaLnBrk="1" hangingPunct="1"/>
              <a:t>52</a:t>
            </a:fld>
            <a:endParaRPr lang="en-US" altLang="en-US" b="0">
              <a:latin typeface="Times New Roman" panose="02020603050405020304"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r>
              <a:rPr lang="en-US" altLang="en-US">
                <a:latin typeface="Times New Roman" panose="02020603050405020304" pitchFamily="18" charset="0"/>
              </a:rPr>
              <a:t>The impact of the Dust Bowl was substantial. Nearly a half-million people were displaced as a result of the catastrophe. Related storms moved large amounts of dust from the Great Plains to the eastern United States. Chicago experienced a greater deluge than any snowstorm, as more than four pounds of dust </a:t>
            </a:r>
            <a:r>
              <a:rPr lang="en-US" altLang="en-US" i="1">
                <a:latin typeface="Times New Roman" panose="02020603050405020304" pitchFamily="18" charset="0"/>
              </a:rPr>
              <a:t>per person</a:t>
            </a:r>
            <a:r>
              <a:rPr lang="en-US" altLang="en-US">
                <a:latin typeface="Times New Roman" panose="02020603050405020304" pitchFamily="18" charset="0"/>
              </a:rPr>
              <a:t> fell on the city in the summer of 1934. Red and black snow fell in New England, as dust mixed with normal precipitation during the winter of 1934–1935. In some instances, persons reported near-blackout conditions with visibility of less than five feet.</a:t>
            </a:r>
          </a:p>
        </p:txBody>
      </p:sp>
    </p:spTree>
    <p:extLst>
      <p:ext uri="{BB962C8B-B14F-4D97-AF65-F5344CB8AC3E}">
        <p14:creationId xmlns:p14="http://schemas.microsoft.com/office/powerpoint/2010/main" val="3386008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defTabSz="966788" eaLnBrk="0" hangingPunct="0">
              <a:defRPr b="1">
                <a:solidFill>
                  <a:schemeClr val="tx1"/>
                </a:solidFill>
                <a:latin typeface="Arial" panose="020B0604020202020204" pitchFamily="34" charset="0"/>
              </a:defRPr>
            </a:lvl1pPr>
            <a:lvl2pPr marL="742950" indent="-285750" defTabSz="966788" eaLnBrk="0" hangingPunct="0">
              <a:defRPr b="1">
                <a:solidFill>
                  <a:schemeClr val="tx1"/>
                </a:solidFill>
                <a:latin typeface="Arial" panose="020B0604020202020204" pitchFamily="34" charset="0"/>
              </a:defRPr>
            </a:lvl2pPr>
            <a:lvl3pPr marL="1143000" indent="-228600" defTabSz="966788" eaLnBrk="0" hangingPunct="0">
              <a:defRPr b="1">
                <a:solidFill>
                  <a:schemeClr val="tx1"/>
                </a:solidFill>
                <a:latin typeface="Arial" panose="020B0604020202020204" pitchFamily="34" charset="0"/>
              </a:defRPr>
            </a:lvl3pPr>
            <a:lvl4pPr marL="1600200" indent="-228600" defTabSz="966788" eaLnBrk="0" hangingPunct="0">
              <a:defRPr b="1">
                <a:solidFill>
                  <a:schemeClr val="tx1"/>
                </a:solidFill>
                <a:latin typeface="Arial" panose="020B0604020202020204" pitchFamily="34" charset="0"/>
              </a:defRPr>
            </a:lvl4pPr>
            <a:lvl5pPr marL="2057400" indent="-228600" defTabSz="966788" eaLnBrk="0" hangingPunct="0">
              <a:defRPr b="1">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b="1">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b="1">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b="1">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latin typeface="Times New Roman" panose="02020603050405020304" pitchFamily="18" charset="0"/>
              </a:rPr>
              <a:t>S</a:t>
            </a:r>
            <a:fld id="{9F4CFE2F-10DF-4247-BA02-93432C99D81B}" type="slidenum">
              <a:rPr lang="en-US" altLang="en-US" b="0">
                <a:latin typeface="Times New Roman" panose="02020603050405020304" pitchFamily="18" charset="0"/>
              </a:rPr>
              <a:pPr eaLnBrk="1" hangingPunct="1"/>
              <a:t>55</a:t>
            </a:fld>
            <a:endParaRPr lang="en-US" altLang="en-US" b="0">
              <a:latin typeface="Times New Roman" panose="02020603050405020304"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r>
              <a:rPr lang="en-US" altLang="en-US">
                <a:latin typeface="Times New Roman" panose="02020603050405020304" pitchFamily="18" charset="0"/>
              </a:rPr>
              <a:t>As the misery of the Dust Bowl intensified, many farmers in the worst-affected areas left, looking for a fresh start. Many packed everything they owned into cars or trucks and went west to California.</a:t>
            </a:r>
          </a:p>
          <a:p>
            <a:pPr eaLnBrk="1" hangingPunct="1"/>
            <a:endParaRPr lang="en-US" altLang="en-US">
              <a:latin typeface="Times New Roman" panose="02020603050405020304" pitchFamily="18" charset="0"/>
            </a:endParaRPr>
          </a:p>
          <a:p>
            <a:pPr eaLnBrk="1" hangingPunct="1"/>
            <a:r>
              <a:rPr lang="en-US" altLang="en-US">
                <a:latin typeface="Times New Roman" panose="02020603050405020304" pitchFamily="18" charset="0"/>
              </a:rPr>
              <a:t>The “Okies,” as they were frequently called, moved en masse toward the West Coast. By some estimates, as much as 15 percent of the population of Oklahoma left in search of a better life.</a:t>
            </a:r>
          </a:p>
        </p:txBody>
      </p:sp>
    </p:spTree>
    <p:extLst>
      <p:ext uri="{BB962C8B-B14F-4D97-AF65-F5344CB8AC3E}">
        <p14:creationId xmlns:p14="http://schemas.microsoft.com/office/powerpoint/2010/main" val="381362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defTabSz="966788" eaLnBrk="0" hangingPunct="0">
              <a:defRPr b="1">
                <a:solidFill>
                  <a:schemeClr val="tx1"/>
                </a:solidFill>
                <a:latin typeface="Arial" panose="020B0604020202020204" pitchFamily="34" charset="0"/>
              </a:defRPr>
            </a:lvl1pPr>
            <a:lvl2pPr marL="742950" indent="-285750" defTabSz="966788" eaLnBrk="0" hangingPunct="0">
              <a:defRPr b="1">
                <a:solidFill>
                  <a:schemeClr val="tx1"/>
                </a:solidFill>
                <a:latin typeface="Arial" panose="020B0604020202020204" pitchFamily="34" charset="0"/>
              </a:defRPr>
            </a:lvl2pPr>
            <a:lvl3pPr marL="1143000" indent="-228600" defTabSz="966788" eaLnBrk="0" hangingPunct="0">
              <a:defRPr b="1">
                <a:solidFill>
                  <a:schemeClr val="tx1"/>
                </a:solidFill>
                <a:latin typeface="Arial" panose="020B0604020202020204" pitchFamily="34" charset="0"/>
              </a:defRPr>
            </a:lvl3pPr>
            <a:lvl4pPr marL="1600200" indent="-228600" defTabSz="966788" eaLnBrk="0" hangingPunct="0">
              <a:defRPr b="1">
                <a:solidFill>
                  <a:schemeClr val="tx1"/>
                </a:solidFill>
                <a:latin typeface="Arial" panose="020B0604020202020204" pitchFamily="34" charset="0"/>
              </a:defRPr>
            </a:lvl4pPr>
            <a:lvl5pPr marL="2057400" indent="-228600" defTabSz="966788" eaLnBrk="0" hangingPunct="0">
              <a:defRPr b="1">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b="1">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b="1">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b="1">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latin typeface="Times New Roman" panose="02020603050405020304" pitchFamily="18" charset="0"/>
              </a:rPr>
              <a:t>S</a:t>
            </a:r>
            <a:fld id="{E29B24CC-C6F0-47FC-AED4-18FF47F46A13}" type="slidenum">
              <a:rPr lang="en-US" altLang="en-US" b="0">
                <a:latin typeface="Times New Roman" panose="02020603050405020304" pitchFamily="18" charset="0"/>
              </a:rPr>
              <a:pPr eaLnBrk="1" hangingPunct="1"/>
              <a:t>56</a:t>
            </a:fld>
            <a:endParaRPr lang="en-US" altLang="en-US" b="0">
              <a:latin typeface="Times New Roman" panose="02020603050405020304"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r>
              <a:rPr lang="en-US" altLang="en-US">
                <a:latin typeface="Times New Roman" panose="02020603050405020304" pitchFamily="18" charset="0"/>
              </a:rPr>
              <a:t>As more and more “Okies” moved westward looking for work, they found deplorable conditions in the migrant camps where they settled. Frequently, these camps did not have running water or proper sewage facilities, and illness was rampant because of contaminated water. Camps also suffered from overcrowding, which made disease and unsanitary conditions even more likely.</a:t>
            </a:r>
          </a:p>
          <a:p>
            <a:pPr eaLnBrk="1" hangingPunct="1"/>
            <a:r>
              <a:rPr lang="en-US" altLang="en-US">
                <a:latin typeface="Times New Roman" panose="02020603050405020304" pitchFamily="18" charset="0"/>
              </a:rPr>
              <a:t> </a:t>
            </a:r>
          </a:p>
          <a:p>
            <a:pPr eaLnBrk="1" hangingPunct="1"/>
            <a:r>
              <a:rPr lang="en-US" altLang="en-US">
                <a:latin typeface="Times New Roman" panose="02020603050405020304" pitchFamily="18" charset="0"/>
              </a:rPr>
              <a:t>Dispossessed farmers looking for work also caused an overabundance of labor in states already swamped with farm workers. Because jobs were extremely difficult to come by, growers needing migrant labor could easily offer to pay substandard wages, and workers desperately needing jobs would have no choice but to accept such wages. At a time where jobs were extremely difficult to get—particularly in the farm sector—workers were willing to accept any wage they could get.</a:t>
            </a:r>
          </a:p>
          <a:p>
            <a:pPr eaLnBrk="1" hangingPunct="1"/>
            <a:r>
              <a:rPr lang="en-US" altLang="en-US">
                <a:latin typeface="Times New Roman" panose="02020603050405020304" pitchFamily="18" charset="0"/>
              </a:rPr>
              <a:t> </a:t>
            </a:r>
          </a:p>
          <a:p>
            <a:pPr eaLnBrk="1" hangingPunct="1"/>
            <a:r>
              <a:rPr lang="en-US" altLang="en-US">
                <a:latin typeface="Times New Roman" panose="02020603050405020304" pitchFamily="18" charset="0"/>
              </a:rPr>
              <a:t>In some states, the influx of migrant labor inflamed tensions between the migrants, the residents of those states, and state governments. Residents of states such as California were resentful of the Okies because they competed against them for scarce jobs. In 1937, California went so far as to pass an “Anti-Okie” law which made it a misdemeanor to knowingly “import” an indigent person to the state for work. While the law was eventually declared unconstitutional, many saw it as a necessary step to protect jobs and resources for California residents.</a:t>
            </a:r>
          </a:p>
        </p:txBody>
      </p:sp>
    </p:spTree>
    <p:extLst>
      <p:ext uri="{BB962C8B-B14F-4D97-AF65-F5344CB8AC3E}">
        <p14:creationId xmlns:p14="http://schemas.microsoft.com/office/powerpoint/2010/main" val="1955383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defTabSz="966788" eaLnBrk="0" hangingPunct="0">
              <a:defRPr b="1">
                <a:solidFill>
                  <a:schemeClr val="tx1"/>
                </a:solidFill>
                <a:latin typeface="Arial" panose="020B0604020202020204" pitchFamily="34" charset="0"/>
              </a:defRPr>
            </a:lvl1pPr>
            <a:lvl2pPr marL="742950" indent="-285750" defTabSz="966788" eaLnBrk="0" hangingPunct="0">
              <a:defRPr b="1">
                <a:solidFill>
                  <a:schemeClr val="tx1"/>
                </a:solidFill>
                <a:latin typeface="Arial" panose="020B0604020202020204" pitchFamily="34" charset="0"/>
              </a:defRPr>
            </a:lvl2pPr>
            <a:lvl3pPr marL="1143000" indent="-228600" defTabSz="966788" eaLnBrk="0" hangingPunct="0">
              <a:defRPr b="1">
                <a:solidFill>
                  <a:schemeClr val="tx1"/>
                </a:solidFill>
                <a:latin typeface="Arial" panose="020B0604020202020204" pitchFamily="34" charset="0"/>
              </a:defRPr>
            </a:lvl3pPr>
            <a:lvl4pPr marL="1600200" indent="-228600" defTabSz="966788" eaLnBrk="0" hangingPunct="0">
              <a:defRPr b="1">
                <a:solidFill>
                  <a:schemeClr val="tx1"/>
                </a:solidFill>
                <a:latin typeface="Arial" panose="020B0604020202020204" pitchFamily="34" charset="0"/>
              </a:defRPr>
            </a:lvl4pPr>
            <a:lvl5pPr marL="2057400" indent="-228600" defTabSz="966788" eaLnBrk="0" hangingPunct="0">
              <a:defRPr b="1">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b="1">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b="1">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b="1">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latin typeface="Times New Roman" panose="02020603050405020304" pitchFamily="18" charset="0"/>
              </a:rPr>
              <a:t>S</a:t>
            </a:r>
            <a:fld id="{4E081E41-AF9D-4DC6-AEF7-BF54D7A7C467}" type="slidenum">
              <a:rPr lang="en-US" altLang="en-US" b="0">
                <a:latin typeface="Times New Roman" panose="02020603050405020304" pitchFamily="18" charset="0"/>
              </a:rPr>
              <a:pPr eaLnBrk="1" hangingPunct="1"/>
              <a:t>57</a:t>
            </a:fld>
            <a:endParaRPr lang="en-US" altLang="en-US" b="0">
              <a:latin typeface="Times New Roman" panose="02020603050405020304"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r>
              <a:rPr lang="en-US" altLang="en-US">
                <a:latin typeface="Times New Roman" panose="02020603050405020304" pitchFamily="18" charset="0"/>
              </a:rPr>
              <a:t>The “Migrant Mother” is one of the best known of all pictures shot by New Deal agencies, and has come to symbolize the suffering of the Dust Bowl. This photo of a migrant woman with three of her seven children was shot by Dorothea Lange for the Resettlement Administration. Lange commented on the photo:</a:t>
            </a:r>
          </a:p>
          <a:p>
            <a:pPr eaLnBrk="1" hangingPunct="1"/>
            <a:endParaRPr lang="en-US" altLang="en-US">
              <a:latin typeface="Times New Roman" panose="02020603050405020304" pitchFamily="18" charset="0"/>
            </a:endParaRPr>
          </a:p>
          <a:p>
            <a:pPr eaLnBrk="1" hangingPunct="1"/>
            <a:r>
              <a:rPr lang="en-US" altLang="en-US">
                <a:latin typeface="Times New Roman" panose="02020603050405020304" pitchFamily="18" charset="0"/>
              </a:rPr>
              <a:t>“I saw and approached the hungry and desperate mother, as if drawn by a magnet. I do not remember how I explained my presence or my camera to her, but I do remember she asked me no questions. I made five exposures, working closer and closer from the same direction. I did not ask her name or her history. She told me her age, that she was 32. She said that they had been living on frozen vegetables from the surrounding fields, and birds that the children killed. She had just sold the tires from her car to buy food. There she sat in that lean-to tent with her children huddled around her, and seemed to know that my pictures might help her, and so she helped me. There was a sort of equality about it” (</a:t>
            </a:r>
            <a:r>
              <a:rPr lang="en-US" altLang="en-US" i="1">
                <a:latin typeface="Times New Roman" panose="02020603050405020304" pitchFamily="18" charset="0"/>
              </a:rPr>
              <a:t>Popular Photography</a:t>
            </a:r>
            <a:r>
              <a:rPr lang="en-US" altLang="en-US">
                <a:latin typeface="Times New Roman" panose="02020603050405020304" pitchFamily="18" charset="0"/>
              </a:rPr>
              <a:t>, Feb. 1960). </a:t>
            </a:r>
          </a:p>
        </p:txBody>
      </p:sp>
    </p:spTree>
    <p:extLst>
      <p:ext uri="{BB962C8B-B14F-4D97-AF65-F5344CB8AC3E}">
        <p14:creationId xmlns:p14="http://schemas.microsoft.com/office/powerpoint/2010/main" val="3375249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66788" eaLnBrk="0" hangingPunct="0">
              <a:defRPr b="1">
                <a:solidFill>
                  <a:schemeClr val="tx1"/>
                </a:solidFill>
                <a:latin typeface="Arial" panose="020B0604020202020204" pitchFamily="34" charset="0"/>
              </a:defRPr>
            </a:lvl1pPr>
            <a:lvl2pPr marL="742950" indent="-285750" defTabSz="966788" eaLnBrk="0" hangingPunct="0">
              <a:defRPr b="1">
                <a:solidFill>
                  <a:schemeClr val="tx1"/>
                </a:solidFill>
                <a:latin typeface="Arial" panose="020B0604020202020204" pitchFamily="34" charset="0"/>
              </a:defRPr>
            </a:lvl2pPr>
            <a:lvl3pPr marL="1143000" indent="-228600" defTabSz="966788" eaLnBrk="0" hangingPunct="0">
              <a:defRPr b="1">
                <a:solidFill>
                  <a:schemeClr val="tx1"/>
                </a:solidFill>
                <a:latin typeface="Arial" panose="020B0604020202020204" pitchFamily="34" charset="0"/>
              </a:defRPr>
            </a:lvl3pPr>
            <a:lvl4pPr marL="1600200" indent="-228600" defTabSz="966788" eaLnBrk="0" hangingPunct="0">
              <a:defRPr b="1">
                <a:solidFill>
                  <a:schemeClr val="tx1"/>
                </a:solidFill>
                <a:latin typeface="Arial" panose="020B0604020202020204" pitchFamily="34" charset="0"/>
              </a:defRPr>
            </a:lvl4pPr>
            <a:lvl5pPr marL="2057400" indent="-228600" defTabSz="966788" eaLnBrk="0" hangingPunct="0">
              <a:defRPr b="1">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b="1">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b="1">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b="1">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latin typeface="Times New Roman" panose="02020603050405020304" pitchFamily="18" charset="0"/>
              </a:rPr>
              <a:t>S</a:t>
            </a:r>
            <a:fld id="{48DB35D2-B42A-4BFD-AE3A-6CFA40590F2F}" type="slidenum">
              <a:rPr lang="en-US" altLang="en-US" b="0">
                <a:latin typeface="Times New Roman" panose="02020603050405020304" pitchFamily="18" charset="0"/>
              </a:rPr>
              <a:pPr eaLnBrk="1" hangingPunct="1"/>
              <a:t>58</a:t>
            </a:fld>
            <a:endParaRPr lang="en-US" altLang="en-US" b="0">
              <a:latin typeface="Times New Roman" panose="02020603050405020304"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r>
              <a:rPr lang="en-US" altLang="en-US">
                <a:latin typeface="Times New Roman" panose="02020603050405020304" pitchFamily="18" charset="0"/>
              </a:rPr>
              <a:t>While the fundamental causes of the Depression took years to lead to financial calamity, many point to a single day when the Depression began: October 29, 1929, when the stock market crashed. On that day, more than 16 million shares were traded (a record at the time) and the market lost $30 billion</a:t>
            </a:r>
            <a:r>
              <a:rPr lang="en-US" altLang="en-US">
                <a:latin typeface="Times New Roman" panose="02020603050405020304" pitchFamily="18" charset="0"/>
                <a:cs typeface="Times New Roman" panose="02020603050405020304" pitchFamily="18" charset="0"/>
              </a:rPr>
              <a:t>—</a:t>
            </a:r>
            <a:r>
              <a:rPr lang="en-US" altLang="en-US">
                <a:latin typeface="Times New Roman" panose="02020603050405020304" pitchFamily="18" charset="0"/>
              </a:rPr>
              <a:t>nearly the amount the U.S. had spent fighting World War I. While the market had rapidly increased in value from 1927–1929 (approximately 140 to 360 points), it fell nearly more than 100 points in the months after the crash. As the Depression worsened, the market hit a low of approximately 40 as the election of 1932 loomed, and did not approach the 100 mark again until after Franklin D. Roosevelt’s inauguration.</a:t>
            </a:r>
          </a:p>
          <a:p>
            <a:pPr eaLnBrk="1" hangingPunct="1"/>
            <a:endParaRPr lang="en-US" altLang="en-US">
              <a:latin typeface="Times New Roman" panose="02020603050405020304" pitchFamily="18" charset="0"/>
            </a:endParaRPr>
          </a:p>
          <a:p>
            <a:pPr eaLnBrk="1" hangingPunct="1"/>
            <a:r>
              <a:rPr lang="en-US" altLang="en-US">
                <a:latin typeface="Times New Roman" panose="02020603050405020304" pitchFamily="18" charset="0"/>
              </a:rPr>
              <a:t>By the time Roosevelt took office, stocks had lost 80 percent of their total value. Confidence in the market declined sharply as former investors felt betrayed and unwilling to buy stock. Since they refused to purchase shares, much-needed investment and expansion did not occur, which further hampered economic recovery.</a:t>
            </a:r>
          </a:p>
          <a:p>
            <a:pPr eaLnBrk="1" hangingPunct="1"/>
            <a:endParaRPr lang="en-US" altLang="en-US">
              <a:latin typeface="Times New Roman" panose="02020603050405020304" pitchFamily="18" charset="0"/>
            </a:endParaRPr>
          </a:p>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820550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66788" eaLnBrk="0" hangingPunct="0">
              <a:defRPr b="1">
                <a:solidFill>
                  <a:schemeClr val="tx1"/>
                </a:solidFill>
                <a:latin typeface="Arial" panose="020B0604020202020204" pitchFamily="34" charset="0"/>
              </a:defRPr>
            </a:lvl1pPr>
            <a:lvl2pPr marL="742950" indent="-285750" defTabSz="966788" eaLnBrk="0" hangingPunct="0">
              <a:defRPr b="1">
                <a:solidFill>
                  <a:schemeClr val="tx1"/>
                </a:solidFill>
                <a:latin typeface="Arial" panose="020B0604020202020204" pitchFamily="34" charset="0"/>
              </a:defRPr>
            </a:lvl2pPr>
            <a:lvl3pPr marL="1143000" indent="-228600" defTabSz="966788" eaLnBrk="0" hangingPunct="0">
              <a:defRPr b="1">
                <a:solidFill>
                  <a:schemeClr val="tx1"/>
                </a:solidFill>
                <a:latin typeface="Arial" panose="020B0604020202020204" pitchFamily="34" charset="0"/>
              </a:defRPr>
            </a:lvl3pPr>
            <a:lvl4pPr marL="1600200" indent="-228600" defTabSz="966788" eaLnBrk="0" hangingPunct="0">
              <a:defRPr b="1">
                <a:solidFill>
                  <a:schemeClr val="tx1"/>
                </a:solidFill>
                <a:latin typeface="Arial" panose="020B0604020202020204" pitchFamily="34" charset="0"/>
              </a:defRPr>
            </a:lvl4pPr>
            <a:lvl5pPr marL="2057400" indent="-228600" defTabSz="966788" eaLnBrk="0" hangingPunct="0">
              <a:defRPr b="1">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b="1">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b="1">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b="1">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latin typeface="Times New Roman" panose="02020603050405020304" pitchFamily="18" charset="0"/>
              </a:rPr>
              <a:t>S</a:t>
            </a:r>
            <a:fld id="{AD259C96-3549-4869-AD8B-52FCFF753686}" type="slidenum">
              <a:rPr lang="en-US" altLang="en-US" b="0">
                <a:latin typeface="Times New Roman" panose="02020603050405020304" pitchFamily="18" charset="0"/>
              </a:rPr>
              <a:pPr eaLnBrk="1" hangingPunct="1"/>
              <a:t>59</a:t>
            </a:fld>
            <a:endParaRPr lang="en-US" altLang="en-US" b="0">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r>
              <a:rPr lang="en-US" altLang="en-US">
                <a:latin typeface="Times New Roman" panose="02020603050405020304" pitchFamily="18" charset="0"/>
              </a:rPr>
              <a:t>While many investors lost their money in the market, many other people found their savings wiped out because banks had irresponsibly invested depositors’ money in the market as well. Therefore, when the crash occurred banks also lost millions.</a:t>
            </a:r>
          </a:p>
          <a:p>
            <a:pPr eaLnBrk="1" hangingPunct="1"/>
            <a:endParaRPr lang="en-US" altLang="en-US">
              <a:latin typeface="Times New Roman" panose="02020603050405020304" pitchFamily="18" charset="0"/>
            </a:endParaRPr>
          </a:p>
          <a:p>
            <a:pPr eaLnBrk="1" hangingPunct="1"/>
            <a:r>
              <a:rPr lang="en-US" altLang="en-US">
                <a:latin typeface="Times New Roman" panose="02020603050405020304" pitchFamily="18" charset="0"/>
              </a:rPr>
              <a:t>Banking was already a risky business, with more than 600 banks failing every year from 1920–1929. Following the stock market crash, however, bank failures jumped dramatically. Between 1930 and 1933, nearly 10,000 banks failed nationwide, with 4000 failing in 1933 alone.</a:t>
            </a:r>
          </a:p>
          <a:p>
            <a:pPr eaLnBrk="1" hangingPunct="1"/>
            <a:endParaRPr lang="en-US" altLang="en-US">
              <a:latin typeface="Times New Roman" panose="02020603050405020304" pitchFamily="18" charset="0"/>
            </a:endParaRPr>
          </a:p>
          <a:p>
            <a:pPr eaLnBrk="1" hangingPunct="1"/>
            <a:r>
              <a:rPr lang="en-US" altLang="en-US">
                <a:latin typeface="Times New Roman" panose="02020603050405020304" pitchFamily="18" charset="0"/>
              </a:rPr>
              <a:t>Unfortunately for these banks’ depositors, there was no national “safety net” to protect their money. While some states did have insurance programs for bank deposits, bank failures in the period before the crash had essentially wiped out those programs, leaving depositors completely unprotected.</a:t>
            </a:r>
          </a:p>
        </p:txBody>
      </p:sp>
    </p:spTree>
    <p:extLst>
      <p:ext uri="{BB962C8B-B14F-4D97-AF65-F5344CB8AC3E}">
        <p14:creationId xmlns:p14="http://schemas.microsoft.com/office/powerpoint/2010/main" val="3093047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989AAD-5575-42E1-8C6E-AD797D6F7E73}"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48DFB-1819-4401-922E-0EED81C3F63C}" type="slidenum">
              <a:rPr lang="en-US" smtClean="0"/>
              <a:t>‹#›</a:t>
            </a:fld>
            <a:endParaRPr lang="en-US"/>
          </a:p>
        </p:txBody>
      </p:sp>
    </p:spTree>
    <p:extLst>
      <p:ext uri="{BB962C8B-B14F-4D97-AF65-F5344CB8AC3E}">
        <p14:creationId xmlns:p14="http://schemas.microsoft.com/office/powerpoint/2010/main" val="3107627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989AAD-5575-42E1-8C6E-AD797D6F7E73}"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48DFB-1819-4401-922E-0EED81C3F63C}" type="slidenum">
              <a:rPr lang="en-US" smtClean="0"/>
              <a:t>‹#›</a:t>
            </a:fld>
            <a:endParaRPr lang="en-US"/>
          </a:p>
        </p:txBody>
      </p:sp>
    </p:spTree>
    <p:extLst>
      <p:ext uri="{BB962C8B-B14F-4D97-AF65-F5344CB8AC3E}">
        <p14:creationId xmlns:p14="http://schemas.microsoft.com/office/powerpoint/2010/main" val="20449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989AAD-5575-42E1-8C6E-AD797D6F7E73}"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48DFB-1819-4401-922E-0EED81C3F63C}" type="slidenum">
              <a:rPr lang="en-US" smtClean="0"/>
              <a:t>‹#›</a:t>
            </a:fld>
            <a:endParaRPr lang="en-US"/>
          </a:p>
        </p:txBody>
      </p:sp>
    </p:spTree>
    <p:extLst>
      <p:ext uri="{BB962C8B-B14F-4D97-AF65-F5344CB8AC3E}">
        <p14:creationId xmlns:p14="http://schemas.microsoft.com/office/powerpoint/2010/main" val="1255360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2"/>
            <a:ext cx="40386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E4AAF72-3FCE-4F58-96AD-5E23FC3E7D3E}" type="slidenum">
              <a:rPr lang="en-US" altLang="en-US"/>
              <a:pPr/>
              <a:t>‹#›</a:t>
            </a:fld>
            <a:endParaRPr lang="en-US" altLang="en-US"/>
          </a:p>
        </p:txBody>
      </p:sp>
    </p:spTree>
    <p:extLst>
      <p:ext uri="{BB962C8B-B14F-4D97-AF65-F5344CB8AC3E}">
        <p14:creationId xmlns:p14="http://schemas.microsoft.com/office/powerpoint/2010/main" val="4219477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2"/>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14E5690-3347-4F6C-8075-7C3AF66ED4E4}" type="slidenum">
              <a:rPr lang="en-US" altLang="en-US"/>
              <a:pPr/>
              <a:t>‹#›</a:t>
            </a:fld>
            <a:endParaRPr lang="en-US" altLang="en-US"/>
          </a:p>
        </p:txBody>
      </p:sp>
    </p:spTree>
    <p:extLst>
      <p:ext uri="{BB962C8B-B14F-4D97-AF65-F5344CB8AC3E}">
        <p14:creationId xmlns:p14="http://schemas.microsoft.com/office/powerpoint/2010/main" val="3579699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2240"/>
            <a:ext cx="8229600" cy="6008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fld id="{467252A3-3D41-4C9D-95B4-0FEE2FC471CC}" type="slidenum">
              <a:rPr lang="en-US" altLang="en-US"/>
              <a:pPr/>
              <a:t>‹#›</a:t>
            </a:fld>
            <a:endParaRPr lang="en-US" altLang="en-US"/>
          </a:p>
        </p:txBody>
      </p:sp>
    </p:spTree>
    <p:extLst>
      <p:ext uri="{BB962C8B-B14F-4D97-AF65-F5344CB8AC3E}">
        <p14:creationId xmlns:p14="http://schemas.microsoft.com/office/powerpoint/2010/main" val="3795775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989AAD-5575-42E1-8C6E-AD797D6F7E73}"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48DFB-1819-4401-922E-0EED81C3F63C}" type="slidenum">
              <a:rPr lang="en-US" smtClean="0"/>
              <a:t>‹#›</a:t>
            </a:fld>
            <a:endParaRPr lang="en-US"/>
          </a:p>
        </p:txBody>
      </p:sp>
    </p:spTree>
    <p:extLst>
      <p:ext uri="{BB962C8B-B14F-4D97-AF65-F5344CB8AC3E}">
        <p14:creationId xmlns:p14="http://schemas.microsoft.com/office/powerpoint/2010/main" val="85543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989AAD-5575-42E1-8C6E-AD797D6F7E73}"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48DFB-1819-4401-922E-0EED81C3F63C}" type="slidenum">
              <a:rPr lang="en-US" smtClean="0"/>
              <a:t>‹#›</a:t>
            </a:fld>
            <a:endParaRPr lang="en-US"/>
          </a:p>
        </p:txBody>
      </p:sp>
    </p:spTree>
    <p:extLst>
      <p:ext uri="{BB962C8B-B14F-4D97-AF65-F5344CB8AC3E}">
        <p14:creationId xmlns:p14="http://schemas.microsoft.com/office/powerpoint/2010/main" val="1385304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989AAD-5575-42E1-8C6E-AD797D6F7E73}" type="datetimeFigureOut">
              <a:rPr lang="en-US" smtClean="0"/>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48DFB-1819-4401-922E-0EED81C3F63C}" type="slidenum">
              <a:rPr lang="en-US" smtClean="0"/>
              <a:t>‹#›</a:t>
            </a:fld>
            <a:endParaRPr lang="en-US"/>
          </a:p>
        </p:txBody>
      </p:sp>
    </p:spTree>
    <p:extLst>
      <p:ext uri="{BB962C8B-B14F-4D97-AF65-F5344CB8AC3E}">
        <p14:creationId xmlns:p14="http://schemas.microsoft.com/office/powerpoint/2010/main" val="1242806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989AAD-5575-42E1-8C6E-AD797D6F7E73}" type="datetimeFigureOut">
              <a:rPr lang="en-US" smtClean="0"/>
              <a:t>4/11/2019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48DFB-1819-4401-922E-0EED81C3F63C}" type="slidenum">
              <a:rPr lang="en-US" smtClean="0"/>
              <a:t>‹#›</a:t>
            </a:fld>
            <a:endParaRPr lang="en-US"/>
          </a:p>
        </p:txBody>
      </p:sp>
    </p:spTree>
    <p:extLst>
      <p:ext uri="{BB962C8B-B14F-4D97-AF65-F5344CB8AC3E}">
        <p14:creationId xmlns:p14="http://schemas.microsoft.com/office/powerpoint/2010/main" val="106437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989AAD-5575-42E1-8C6E-AD797D6F7E73}" type="datetimeFigureOut">
              <a:rPr lang="en-US" smtClean="0"/>
              <a:t>4/11/2019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48DFB-1819-4401-922E-0EED81C3F63C}" type="slidenum">
              <a:rPr lang="en-US" smtClean="0"/>
              <a:t>‹#›</a:t>
            </a:fld>
            <a:endParaRPr lang="en-US"/>
          </a:p>
        </p:txBody>
      </p:sp>
    </p:spTree>
    <p:extLst>
      <p:ext uri="{BB962C8B-B14F-4D97-AF65-F5344CB8AC3E}">
        <p14:creationId xmlns:p14="http://schemas.microsoft.com/office/powerpoint/2010/main" val="258715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989AAD-5575-42E1-8C6E-AD797D6F7E73}" type="datetimeFigureOut">
              <a:rPr lang="en-US" smtClean="0"/>
              <a:t>4/11/2019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48DFB-1819-4401-922E-0EED81C3F63C}" type="slidenum">
              <a:rPr lang="en-US" smtClean="0"/>
              <a:t>‹#›</a:t>
            </a:fld>
            <a:endParaRPr lang="en-US"/>
          </a:p>
        </p:txBody>
      </p:sp>
    </p:spTree>
    <p:extLst>
      <p:ext uri="{BB962C8B-B14F-4D97-AF65-F5344CB8AC3E}">
        <p14:creationId xmlns:p14="http://schemas.microsoft.com/office/powerpoint/2010/main" val="1779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989AAD-5575-42E1-8C6E-AD797D6F7E73}" type="datetimeFigureOut">
              <a:rPr lang="en-US" smtClean="0"/>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48DFB-1819-4401-922E-0EED81C3F63C}" type="slidenum">
              <a:rPr lang="en-US" smtClean="0"/>
              <a:t>‹#›</a:t>
            </a:fld>
            <a:endParaRPr lang="en-US"/>
          </a:p>
        </p:txBody>
      </p:sp>
    </p:spTree>
    <p:extLst>
      <p:ext uri="{BB962C8B-B14F-4D97-AF65-F5344CB8AC3E}">
        <p14:creationId xmlns:p14="http://schemas.microsoft.com/office/powerpoint/2010/main" val="2498801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989AAD-5575-42E1-8C6E-AD797D6F7E73}" type="datetimeFigureOut">
              <a:rPr lang="en-US" smtClean="0"/>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48DFB-1819-4401-922E-0EED81C3F63C}" type="slidenum">
              <a:rPr lang="en-US" smtClean="0"/>
              <a:t>‹#›</a:t>
            </a:fld>
            <a:endParaRPr lang="en-US"/>
          </a:p>
        </p:txBody>
      </p:sp>
    </p:spTree>
    <p:extLst>
      <p:ext uri="{BB962C8B-B14F-4D97-AF65-F5344CB8AC3E}">
        <p14:creationId xmlns:p14="http://schemas.microsoft.com/office/powerpoint/2010/main" val="2235127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989AAD-5575-42E1-8C6E-AD797D6F7E73}" type="datetimeFigureOut">
              <a:rPr lang="en-US" smtClean="0"/>
              <a:t>4/11/2019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F48DFB-1819-4401-922E-0EED81C3F63C}" type="slidenum">
              <a:rPr lang="en-US" smtClean="0"/>
              <a:t>‹#›</a:t>
            </a:fld>
            <a:endParaRPr lang="en-US"/>
          </a:p>
        </p:txBody>
      </p:sp>
    </p:spTree>
    <p:extLst>
      <p:ext uri="{BB962C8B-B14F-4D97-AF65-F5344CB8AC3E}">
        <p14:creationId xmlns:p14="http://schemas.microsoft.com/office/powerpoint/2010/main" val="861455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file.vintageadbrowser.com/l-o16v930r37c6wy.jp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library.duke.edu/digitalcollections/sizes/adaccess_BH1219/"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library.duke.edu/digitalcollections/sizes/adaccess_BH0904/"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blog.thehenryford.org/2012/03/chicks-and-cars-ford-automotive-advertisements-and-female-consumers/an-open-door-to-wider-contacts-660x1024/"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file.vintageadbrowser.com/l-j592dev1ua3dh2.jp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43832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U.S. After WWI</a:t>
            </a:r>
          </a:p>
        </p:txBody>
      </p:sp>
      <p:sp>
        <p:nvSpPr>
          <p:cNvPr id="3" name="Content Placeholder 2"/>
          <p:cNvSpPr>
            <a:spLocks noGrp="1"/>
          </p:cNvSpPr>
          <p:nvPr>
            <p:ph idx="1"/>
          </p:nvPr>
        </p:nvSpPr>
        <p:spPr>
          <a:xfrm>
            <a:off x="457200" y="1600202"/>
            <a:ext cx="3505200" cy="4525963"/>
          </a:xfrm>
        </p:spPr>
        <p:txBody>
          <a:bodyPr/>
          <a:lstStyle/>
          <a:p>
            <a:r>
              <a:rPr lang="en-US" dirty="0"/>
              <a:t>The U.S. had “won” the war!</a:t>
            </a:r>
          </a:p>
          <a:p>
            <a:endParaRPr lang="en-US" dirty="0"/>
          </a:p>
          <a:p>
            <a:r>
              <a:rPr lang="en-US" dirty="0"/>
              <a:t>And people in the U.S. FELT like they had won the war</a:t>
            </a:r>
          </a:p>
          <a:p>
            <a:endParaRPr lang="en-US" dirty="0"/>
          </a:p>
        </p:txBody>
      </p:sp>
      <p:pic>
        <p:nvPicPr>
          <p:cNvPr id="22530" name="Picture 2" descr="Victory parade in New York 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226129"/>
            <a:ext cx="4343400" cy="557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98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Causes of the Great Depression</a:t>
            </a:r>
          </a:p>
        </p:txBody>
      </p:sp>
      <p:sp>
        <p:nvSpPr>
          <p:cNvPr id="3" name="Content Placeholder 2"/>
          <p:cNvSpPr>
            <a:spLocks noGrp="1"/>
          </p:cNvSpPr>
          <p:nvPr>
            <p:ph idx="1"/>
          </p:nvPr>
        </p:nvSpPr>
        <p:spPr>
          <a:xfrm>
            <a:off x="228600" y="762000"/>
            <a:ext cx="8915400" cy="6096000"/>
          </a:xfrm>
        </p:spPr>
        <p:txBody>
          <a:bodyPr>
            <a:normAutofit fontScale="92500" lnSpcReduction="20000"/>
          </a:bodyPr>
          <a:lstStyle/>
          <a:p>
            <a:r>
              <a:rPr lang="en-US" sz="4600" dirty="0"/>
              <a:t>The U.S. economy had grown at unprecedented rates as a result of WWI </a:t>
            </a:r>
          </a:p>
          <a:p>
            <a:endParaRPr lang="en-US" sz="4600" dirty="0"/>
          </a:p>
          <a:p>
            <a:r>
              <a:rPr lang="en-US" sz="4600" dirty="0"/>
              <a:t>The U.S. </a:t>
            </a:r>
            <a:r>
              <a:rPr lang="en-US" sz="4600" dirty="0">
                <a:solidFill>
                  <a:srgbClr val="FF0000"/>
                </a:solidFill>
              </a:rPr>
              <a:t>barely fought in WWI </a:t>
            </a:r>
            <a:endParaRPr lang="en-US" sz="4600" dirty="0"/>
          </a:p>
          <a:p>
            <a:endParaRPr lang="en-US" sz="4600" dirty="0"/>
          </a:p>
          <a:p>
            <a:r>
              <a:rPr lang="en-US" sz="4600" dirty="0"/>
              <a:t>As a result of the war: </a:t>
            </a:r>
          </a:p>
          <a:p>
            <a:r>
              <a:rPr lang="en-US" sz="4600" dirty="0"/>
              <a:t>US </a:t>
            </a:r>
            <a:r>
              <a:rPr lang="en-US" sz="4600" dirty="0">
                <a:solidFill>
                  <a:srgbClr val="FF0000"/>
                </a:solidFill>
              </a:rPr>
              <a:t>factory and farm production grew</a:t>
            </a:r>
          </a:p>
          <a:p>
            <a:r>
              <a:rPr lang="en-US" sz="4600" dirty="0"/>
              <a:t>Average </a:t>
            </a:r>
            <a:r>
              <a:rPr lang="en-US" sz="4600" dirty="0">
                <a:solidFill>
                  <a:srgbClr val="FF0000"/>
                </a:solidFill>
              </a:rPr>
              <a:t>wealth of Americans grew </a:t>
            </a:r>
          </a:p>
          <a:p>
            <a:endParaRPr lang="en-US" sz="4600" dirty="0">
              <a:solidFill>
                <a:srgbClr val="FF0000"/>
              </a:solidFill>
            </a:endParaRPr>
          </a:p>
          <a:p>
            <a:endParaRPr lang="en-US" dirty="0"/>
          </a:p>
          <a:p>
            <a:endParaRPr lang="en-US" dirty="0"/>
          </a:p>
          <a:p>
            <a:endParaRPr lang="en-US" dirty="0"/>
          </a:p>
        </p:txBody>
      </p:sp>
    </p:spTree>
    <p:extLst>
      <p:ext uri="{BB962C8B-B14F-4D97-AF65-F5344CB8AC3E}">
        <p14:creationId xmlns:p14="http://schemas.microsoft.com/office/powerpoint/2010/main" val="88782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Causes of the Great Depression</a:t>
            </a:r>
          </a:p>
        </p:txBody>
      </p:sp>
      <p:sp>
        <p:nvSpPr>
          <p:cNvPr id="3" name="Content Placeholder 2"/>
          <p:cNvSpPr>
            <a:spLocks noGrp="1"/>
          </p:cNvSpPr>
          <p:nvPr>
            <p:ph idx="1"/>
          </p:nvPr>
        </p:nvSpPr>
        <p:spPr>
          <a:xfrm>
            <a:off x="228600" y="762000"/>
            <a:ext cx="8915400" cy="6096000"/>
          </a:xfrm>
        </p:spPr>
        <p:txBody>
          <a:bodyPr>
            <a:normAutofit/>
          </a:bodyPr>
          <a:lstStyle/>
          <a:p>
            <a:endParaRPr lang="en-US" sz="4600" dirty="0">
              <a:solidFill>
                <a:srgbClr val="FF0000"/>
              </a:solidFill>
            </a:endParaRPr>
          </a:p>
          <a:p>
            <a:r>
              <a:rPr lang="en-US" sz="4600" dirty="0"/>
              <a:t>American used this wealth and </a:t>
            </a:r>
            <a:r>
              <a:rPr lang="en-US" sz="4600" dirty="0">
                <a:solidFill>
                  <a:srgbClr val="FF0000"/>
                </a:solidFill>
              </a:rPr>
              <a:t>bought huge number of homes, stocks, cars, and appliances</a:t>
            </a:r>
          </a:p>
          <a:p>
            <a:pPr lvl="1"/>
            <a:r>
              <a:rPr lang="en-US" sz="4000" dirty="0">
                <a:solidFill>
                  <a:srgbClr val="FF0000"/>
                </a:solidFill>
              </a:rPr>
              <a:t>ON credit</a:t>
            </a:r>
          </a:p>
          <a:p>
            <a:endParaRPr lang="en-US" dirty="0"/>
          </a:p>
          <a:p>
            <a:endParaRPr lang="en-US" dirty="0"/>
          </a:p>
          <a:p>
            <a:endParaRPr lang="en-US" dirty="0"/>
          </a:p>
        </p:txBody>
      </p:sp>
    </p:spTree>
    <p:extLst>
      <p:ext uri="{BB962C8B-B14F-4D97-AF65-F5344CB8AC3E}">
        <p14:creationId xmlns:p14="http://schemas.microsoft.com/office/powerpoint/2010/main" val="191342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 Economy</a:t>
            </a:r>
          </a:p>
        </p:txBody>
      </p:sp>
      <p:sp>
        <p:nvSpPr>
          <p:cNvPr id="3" name="Content Placeholder 2"/>
          <p:cNvSpPr>
            <a:spLocks noGrp="1"/>
          </p:cNvSpPr>
          <p:nvPr>
            <p:ph idx="1"/>
          </p:nvPr>
        </p:nvSpPr>
        <p:spPr/>
        <p:txBody>
          <a:bodyPr>
            <a:normAutofit fontScale="92500" lnSpcReduction="20000"/>
          </a:bodyPr>
          <a:lstStyle/>
          <a:p>
            <a:r>
              <a:rPr lang="en-US" dirty="0"/>
              <a:t>In the 1920’s credit changed forever</a:t>
            </a:r>
          </a:p>
          <a:p>
            <a:endParaRPr lang="en-US" dirty="0"/>
          </a:p>
          <a:p>
            <a:r>
              <a:rPr lang="en-US" dirty="0"/>
              <a:t>Because of more people working and people generally making more money credit was available to more</a:t>
            </a:r>
          </a:p>
          <a:p>
            <a:endParaRPr lang="en-US" dirty="0"/>
          </a:p>
          <a:p>
            <a:r>
              <a:rPr lang="en-US" dirty="0"/>
              <a:t>People were able to buy luxury goods on credit for the first time</a:t>
            </a:r>
          </a:p>
          <a:p>
            <a:pPr lvl="1"/>
            <a:r>
              <a:rPr lang="en-US" dirty="0"/>
              <a:t>Prior to this people had only used credit for emergencies and necessities </a:t>
            </a:r>
          </a:p>
        </p:txBody>
      </p:sp>
    </p:spTree>
    <p:extLst>
      <p:ext uri="{BB962C8B-B14F-4D97-AF65-F5344CB8AC3E}">
        <p14:creationId xmlns:p14="http://schemas.microsoft.com/office/powerpoint/2010/main" val="1143048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738812"/>
            <a:ext cx="8229600" cy="1143000"/>
          </a:xfrm>
        </p:spPr>
        <p:txBody>
          <a:bodyPr>
            <a:normAutofit fontScale="90000"/>
          </a:bodyPr>
          <a:lstStyle/>
          <a:p>
            <a:r>
              <a:rPr lang="en-US" dirty="0"/>
              <a:t>Consumer debt more than doubled between 1920 and 1930.</a:t>
            </a:r>
          </a:p>
        </p:txBody>
      </p:sp>
      <p:pic>
        <p:nvPicPr>
          <p:cNvPr id="5" name="Picture 4"/>
          <p:cNvPicPr>
            <a:picLocks noChangeAspect="1"/>
          </p:cNvPicPr>
          <p:nvPr/>
        </p:nvPicPr>
        <p:blipFill>
          <a:blip r:embed="rId2"/>
          <a:stretch>
            <a:fillRect/>
          </a:stretch>
        </p:blipFill>
        <p:spPr>
          <a:xfrm>
            <a:off x="375633" y="0"/>
            <a:ext cx="3728056" cy="5795962"/>
          </a:xfrm>
          <a:prstGeom prst="rect">
            <a:avLst/>
          </a:prstGeom>
        </p:spPr>
      </p:pic>
      <p:pic>
        <p:nvPicPr>
          <p:cNvPr id="7" name="Picture 6"/>
          <p:cNvPicPr>
            <a:picLocks noChangeAspect="1"/>
          </p:cNvPicPr>
          <p:nvPr/>
        </p:nvPicPr>
        <p:blipFill>
          <a:blip r:embed="rId3"/>
          <a:stretch>
            <a:fillRect/>
          </a:stretch>
        </p:blipFill>
        <p:spPr>
          <a:xfrm>
            <a:off x="4503738" y="682625"/>
            <a:ext cx="4373562" cy="4373562"/>
          </a:xfrm>
          <a:prstGeom prst="rect">
            <a:avLst/>
          </a:prstGeom>
        </p:spPr>
      </p:pic>
    </p:spTree>
    <p:extLst>
      <p:ext uri="{BB962C8B-B14F-4D97-AF65-F5344CB8AC3E}">
        <p14:creationId xmlns:p14="http://schemas.microsoft.com/office/powerpoint/2010/main" val="4210333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 Economy</a:t>
            </a:r>
          </a:p>
        </p:txBody>
      </p:sp>
      <p:sp>
        <p:nvSpPr>
          <p:cNvPr id="3" name="Content Placeholder 2"/>
          <p:cNvSpPr>
            <a:spLocks noGrp="1"/>
          </p:cNvSpPr>
          <p:nvPr>
            <p:ph idx="1"/>
          </p:nvPr>
        </p:nvSpPr>
        <p:spPr/>
        <p:txBody>
          <a:bodyPr>
            <a:normAutofit fontScale="92500" lnSpcReduction="10000"/>
          </a:bodyPr>
          <a:lstStyle/>
          <a:p>
            <a:r>
              <a:rPr lang="en-US" dirty="0"/>
              <a:t>Items that were widely bought and used for the first real time included:</a:t>
            </a:r>
          </a:p>
          <a:p>
            <a:r>
              <a:rPr lang="en-US" dirty="0"/>
              <a:t>Washing machines</a:t>
            </a:r>
          </a:p>
          <a:p>
            <a:r>
              <a:rPr lang="en-US" dirty="0"/>
              <a:t>Irons</a:t>
            </a:r>
          </a:p>
          <a:p>
            <a:r>
              <a:rPr lang="en-US" dirty="0"/>
              <a:t>Gas ovens</a:t>
            </a:r>
          </a:p>
          <a:p>
            <a:r>
              <a:rPr lang="en-US" dirty="0"/>
              <a:t>Refrigerators</a:t>
            </a:r>
          </a:p>
          <a:p>
            <a:r>
              <a:rPr lang="en-US" dirty="0"/>
              <a:t>Radios</a:t>
            </a:r>
          </a:p>
          <a:p>
            <a:r>
              <a:rPr lang="en-US" dirty="0"/>
              <a:t>Phonographs</a:t>
            </a:r>
          </a:p>
          <a:p>
            <a:r>
              <a:rPr lang="en-US" dirty="0"/>
              <a:t>Cars</a:t>
            </a:r>
          </a:p>
          <a:p>
            <a:endParaRPr lang="en-US" dirty="0"/>
          </a:p>
          <a:p>
            <a:endParaRPr lang="en-US" dirty="0"/>
          </a:p>
        </p:txBody>
      </p:sp>
    </p:spTree>
    <p:extLst>
      <p:ext uri="{BB962C8B-B14F-4D97-AF65-F5344CB8AC3E}">
        <p14:creationId xmlns:p14="http://schemas.microsoft.com/office/powerpoint/2010/main" val="380950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2819400" y="-247466"/>
            <a:ext cx="4038600" cy="7100703"/>
          </a:xfrm>
          <a:prstGeom prst="rect">
            <a:avLst/>
          </a:prstGeom>
        </p:spPr>
      </p:pic>
    </p:spTree>
    <p:extLst>
      <p:ext uri="{BB962C8B-B14F-4D97-AF65-F5344CB8AC3E}">
        <p14:creationId xmlns:p14="http://schemas.microsoft.com/office/powerpoint/2010/main" val="981033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 name="Picture 6"/>
          <p:cNvPicPr>
            <a:picLocks noChangeAspect="1"/>
          </p:cNvPicPr>
          <p:nvPr/>
        </p:nvPicPr>
        <p:blipFill>
          <a:blip r:embed="rId2"/>
          <a:stretch>
            <a:fillRect/>
          </a:stretch>
        </p:blipFill>
        <p:spPr>
          <a:xfrm>
            <a:off x="838200" y="293690"/>
            <a:ext cx="7315200" cy="6261571"/>
          </a:xfrm>
          <a:prstGeom prst="rect">
            <a:avLst/>
          </a:prstGeom>
        </p:spPr>
      </p:pic>
    </p:spTree>
    <p:extLst>
      <p:ext uri="{BB962C8B-B14F-4D97-AF65-F5344CB8AC3E}">
        <p14:creationId xmlns:p14="http://schemas.microsoft.com/office/powerpoint/2010/main" val="3067343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http://www.buckeyeappliance.com/photos/stoves/moreStoves/10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7162800" cy="6832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380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838200" y="2"/>
            <a:ext cx="7696200" cy="6808177"/>
          </a:xfrm>
          <a:prstGeom prst="rect">
            <a:avLst/>
          </a:prstGeom>
        </p:spPr>
      </p:pic>
    </p:spTree>
    <p:extLst>
      <p:ext uri="{BB962C8B-B14F-4D97-AF65-F5344CB8AC3E}">
        <p14:creationId xmlns:p14="http://schemas.microsoft.com/office/powerpoint/2010/main" val="1339188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solidFill>
                  <a:srgbClr val="FF0000"/>
                </a:solidFill>
              </a:rPr>
              <a:t>Black Nationalism </a:t>
            </a:r>
            <a:r>
              <a:rPr lang="en-US" dirty="0" err="1">
                <a:solidFill>
                  <a:srgbClr val="FF0000"/>
                </a:solidFill>
              </a:rPr>
              <a:t>Bellwork</a:t>
            </a:r>
            <a:r>
              <a:rPr lang="en-US" dirty="0">
                <a:solidFill>
                  <a:srgbClr val="FF0000"/>
                </a:solidFill>
              </a:rPr>
              <a:t> </a:t>
            </a:r>
          </a:p>
        </p:txBody>
      </p:sp>
      <p:sp>
        <p:nvSpPr>
          <p:cNvPr id="3" name="Content Placeholder 2"/>
          <p:cNvSpPr>
            <a:spLocks noGrp="1"/>
          </p:cNvSpPr>
          <p:nvPr>
            <p:ph idx="1"/>
          </p:nvPr>
        </p:nvSpPr>
        <p:spPr>
          <a:xfrm>
            <a:off x="0" y="5029200"/>
            <a:ext cx="9144000" cy="1828800"/>
          </a:xfrm>
        </p:spPr>
        <p:txBody>
          <a:bodyPr>
            <a:normAutofit fontScale="92500" lnSpcReduction="10000"/>
          </a:bodyPr>
          <a:lstStyle/>
          <a:p>
            <a:r>
              <a:rPr lang="en-US" dirty="0"/>
              <a:t>How does this painting by Jacob Lawrence display Black Nationalism?</a:t>
            </a:r>
          </a:p>
          <a:p>
            <a:r>
              <a:rPr lang="en-US" dirty="0">
                <a:solidFill>
                  <a:srgbClr val="FF0000"/>
                </a:solidFill>
              </a:rPr>
              <a:t>Black focus, displays black businesses, displays black neighborhood </a:t>
            </a:r>
          </a:p>
        </p:txBody>
      </p:sp>
      <p:pic>
        <p:nvPicPr>
          <p:cNvPr id="1026" name="Picture 2" descr="Image result for jacob lawrence neighborh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685800"/>
            <a:ext cx="6629400" cy="442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42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descr="Photograph - Hecla Electrics Pty Ltd, &amp;#39;Chariot&amp;#39; Heater, South Yarra, circa 1920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1167"/>
            <a:ext cx="4953000" cy="6879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982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descr="http://www.toaster.org/images/toasters/lfc_e9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76200"/>
            <a:ext cx="4748141" cy="47244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www.toaster.org/images/toasters/excel_toasto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3325" y="2819400"/>
            <a:ext cx="4138276"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415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914400" y="293690"/>
            <a:ext cx="7772400" cy="6276213"/>
          </a:xfrm>
          <a:prstGeom prst="rect">
            <a:avLst/>
          </a:prstGeom>
        </p:spPr>
      </p:pic>
    </p:spTree>
    <p:extLst>
      <p:ext uri="{BB962C8B-B14F-4D97-AF65-F5344CB8AC3E}">
        <p14:creationId xmlns:p14="http://schemas.microsoft.com/office/powerpoint/2010/main" val="1176368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81000" y="-27070"/>
            <a:ext cx="8229600" cy="857250"/>
          </a:xfrm>
        </p:spPr>
        <p:txBody>
          <a:bodyPr/>
          <a:lstStyle/>
          <a:p>
            <a:pPr algn="ctr" eaLnBrk="1" hangingPunct="1"/>
            <a:r>
              <a:rPr lang="en-US" altLang="en-US" b="1" dirty="0"/>
              <a:t>Motion Pictures</a:t>
            </a:r>
            <a:endParaRPr lang="en-US" altLang="en-US" dirty="0"/>
          </a:p>
        </p:txBody>
      </p:sp>
      <p:sp>
        <p:nvSpPr>
          <p:cNvPr id="3" name="Content Placeholder 2"/>
          <p:cNvSpPr>
            <a:spLocks noGrp="1"/>
          </p:cNvSpPr>
          <p:nvPr>
            <p:ph idx="1"/>
          </p:nvPr>
        </p:nvSpPr>
        <p:spPr>
          <a:xfrm>
            <a:off x="152400" y="685800"/>
            <a:ext cx="8229600" cy="3394472"/>
          </a:xfrm>
        </p:spPr>
        <p:txBody>
          <a:bodyPr>
            <a:noAutofit/>
          </a:bodyPr>
          <a:lstStyle/>
          <a:p>
            <a:pPr marL="0" indent="0">
              <a:buNone/>
              <a:defRPr/>
            </a:pPr>
            <a:endParaRPr lang="en-US" altLang="en-US" sz="2800" dirty="0">
              <a:latin typeface="+mj-lt"/>
            </a:endParaRPr>
          </a:p>
          <a:p>
            <a:pPr eaLnBrk="1" hangingPunct="1">
              <a:defRPr/>
            </a:pPr>
            <a:r>
              <a:rPr lang="en-US" altLang="en-US" sz="2800" dirty="0">
                <a:latin typeface="+mj-lt"/>
              </a:rPr>
              <a:t>By the end of the 1920s, Americans </a:t>
            </a:r>
            <a:r>
              <a:rPr lang="en-US" altLang="en-US" sz="2000" b="1" dirty="0">
                <a:latin typeface="+mj-lt"/>
              </a:rPr>
              <a:t>bought 100 million movie tickets a week</a:t>
            </a:r>
            <a:endParaRPr lang="en-US" altLang="en-US" sz="2800" b="1" dirty="0">
              <a:latin typeface="+mj-lt"/>
            </a:endParaRPr>
          </a:p>
          <a:p>
            <a:pPr eaLnBrk="1" hangingPunct="1">
              <a:defRPr/>
            </a:pPr>
            <a:endParaRPr lang="en-US" altLang="en-US" sz="2800" dirty="0">
              <a:latin typeface="+mj-lt"/>
            </a:endParaRPr>
          </a:p>
          <a:p>
            <a:pPr eaLnBrk="1" hangingPunct="1">
              <a:defRPr/>
            </a:pPr>
            <a:r>
              <a:rPr lang="en-US" altLang="en-US" sz="2800" dirty="0">
                <a:latin typeface="+mj-lt"/>
              </a:rPr>
              <a:t>The entire U.S. population was about 123 million people at that point</a:t>
            </a:r>
          </a:p>
          <a:p>
            <a:pPr eaLnBrk="1" hangingPunct="1">
              <a:defRPr/>
            </a:pPr>
            <a:endParaRPr lang="en-US" sz="2800" dirty="0">
              <a:latin typeface="Verdana" pitchFamily="34" charset="0"/>
            </a:endParaRPr>
          </a:p>
          <a:p>
            <a:pPr>
              <a:defRPr/>
            </a:pPr>
            <a:r>
              <a:rPr lang="en-US" sz="2800" dirty="0"/>
              <a:t>This past year  Americans bought around a week 25,800,000 million movie tickets</a:t>
            </a:r>
          </a:p>
          <a:p>
            <a:pPr>
              <a:defRPr/>
            </a:pPr>
            <a:endParaRPr lang="en-US" sz="2800" dirty="0"/>
          </a:p>
          <a:p>
            <a:pPr>
              <a:defRPr/>
            </a:pPr>
            <a:r>
              <a:rPr lang="en-US" sz="2800" dirty="0"/>
              <a:t>The current U.S. population is around 311,000,000 people </a:t>
            </a:r>
            <a:r>
              <a:rPr lang="en-US" sz="2800" b="1" dirty="0"/>
              <a:t> </a:t>
            </a:r>
            <a:endParaRPr lang="en-US" sz="2800" dirty="0"/>
          </a:p>
        </p:txBody>
      </p:sp>
    </p:spTree>
    <p:extLst>
      <p:ext uri="{BB962C8B-B14F-4D97-AF65-F5344CB8AC3E}">
        <p14:creationId xmlns:p14="http://schemas.microsoft.com/office/powerpoint/2010/main" val="356636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t>Quotes About Movies</a:t>
            </a:r>
          </a:p>
        </p:txBody>
      </p:sp>
      <p:sp>
        <p:nvSpPr>
          <p:cNvPr id="30723" name="Content Placeholder 2"/>
          <p:cNvSpPr>
            <a:spLocks noGrp="1"/>
          </p:cNvSpPr>
          <p:nvPr>
            <p:ph idx="1"/>
          </p:nvPr>
        </p:nvSpPr>
        <p:spPr/>
        <p:txBody>
          <a:bodyPr/>
          <a:lstStyle/>
          <a:p>
            <a:pPr eaLnBrk="1" hangingPunct="1"/>
            <a:r>
              <a:rPr lang="en-US" dirty="0"/>
              <a:t>"I learned to kiss and hug at the movies. It was beautiful because it was innocent love and we learned it by watching movies, because otherwise, what would you do? My parents never kissed in front of me. Such things didn't happen." </a:t>
            </a:r>
          </a:p>
        </p:txBody>
      </p:sp>
    </p:spTree>
    <p:extLst>
      <p:ext uri="{BB962C8B-B14F-4D97-AF65-F5344CB8AC3E}">
        <p14:creationId xmlns:p14="http://schemas.microsoft.com/office/powerpoint/2010/main" val="121892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Lands for sale: the following tracts of land are offered for sale on very reasonable terms and on the payment of a small part of the purchase money, t (1806)">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2329"/>
            <a:ext cx="4267200" cy="6725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089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304801" y="-4763"/>
            <a:ext cx="8673353" cy="6858000"/>
          </a:xfrm>
          <a:prstGeom prst="rect">
            <a:avLst/>
          </a:prstGeom>
        </p:spPr>
      </p:pic>
    </p:spTree>
    <p:extLst>
      <p:ext uri="{BB962C8B-B14F-4D97-AF65-F5344CB8AC3E}">
        <p14:creationId xmlns:p14="http://schemas.microsoft.com/office/powerpoint/2010/main" val="2139088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152400" y="33339"/>
            <a:ext cx="6286500" cy="3133725"/>
          </a:xfrm>
          <a:prstGeom prst="rect">
            <a:avLst/>
          </a:prstGeom>
        </p:spPr>
      </p:pic>
      <p:pic>
        <p:nvPicPr>
          <p:cNvPr id="7" name="Picture 6"/>
          <p:cNvPicPr>
            <a:picLocks noChangeAspect="1"/>
          </p:cNvPicPr>
          <p:nvPr/>
        </p:nvPicPr>
        <p:blipFill>
          <a:blip r:embed="rId3"/>
          <a:stretch>
            <a:fillRect/>
          </a:stretch>
        </p:blipFill>
        <p:spPr>
          <a:xfrm>
            <a:off x="3309938" y="3167062"/>
            <a:ext cx="5133975" cy="3948494"/>
          </a:xfrm>
          <a:prstGeom prst="rect">
            <a:avLst/>
          </a:prstGeom>
        </p:spPr>
      </p:pic>
    </p:spTree>
    <p:extLst>
      <p:ext uri="{BB962C8B-B14F-4D97-AF65-F5344CB8AC3E}">
        <p14:creationId xmlns:p14="http://schemas.microsoft.com/office/powerpoint/2010/main" val="4231422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640557" y="2"/>
            <a:ext cx="7862888" cy="6903687"/>
          </a:xfrm>
          <a:prstGeom prst="rect">
            <a:avLst/>
          </a:prstGeom>
        </p:spPr>
      </p:pic>
    </p:spTree>
    <p:extLst>
      <p:ext uri="{BB962C8B-B14F-4D97-AF65-F5344CB8AC3E}">
        <p14:creationId xmlns:p14="http://schemas.microsoft.com/office/powerpoint/2010/main" val="1506177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hrysler Imperial – Royal Sedan AND RCA Radiola (19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855"/>
            <a:ext cx="5181600" cy="690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995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a:t>
            </a:r>
          </a:p>
        </p:txBody>
      </p:sp>
      <p:sp>
        <p:nvSpPr>
          <p:cNvPr id="3" name="Content Placeholder 2"/>
          <p:cNvSpPr>
            <a:spLocks noGrp="1"/>
          </p:cNvSpPr>
          <p:nvPr>
            <p:ph idx="1"/>
          </p:nvPr>
        </p:nvSpPr>
        <p:spPr/>
        <p:txBody>
          <a:bodyPr/>
          <a:lstStyle/>
          <a:p>
            <a:r>
              <a:rPr lang="en-US" dirty="0">
                <a:solidFill>
                  <a:srgbClr val="FF0000"/>
                </a:solidFill>
              </a:rPr>
              <a:t>WWBAT: Discuss the causes of the Great Depression and continue working on our project </a:t>
            </a:r>
          </a:p>
        </p:txBody>
      </p:sp>
    </p:spTree>
    <p:extLst>
      <p:ext uri="{BB962C8B-B14F-4D97-AF65-F5344CB8AC3E}">
        <p14:creationId xmlns:p14="http://schemas.microsoft.com/office/powerpoint/2010/main" val="311611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descr="http://library.duke.edu/digitalcollections/media/jpg/adaccess/lrg/BH17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0"/>
            <a:ext cx="5334000" cy="6828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088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descr="Proud of his Wife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0"/>
            <a:ext cx="53578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786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descr="Keep your Beauty on duty!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0"/>
            <a:ext cx="519545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62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descr="Palmolive (1920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1177"/>
            <a:ext cx="5257800" cy="684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2787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descr="Williams Oil O Matic Heating Men buy coal women clean (19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4637"/>
            <a:ext cx="5105400" cy="6807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787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http://www.appliancesonlineblog.com.au/wp-content/uploads/2012/08/1932-Hoover-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90056"/>
            <a:ext cx="5324475" cy="693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463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descr="An open door to wider contacts 660x102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0"/>
            <a:ext cx="5257800" cy="6823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9294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descr="http://file.vintageadbrowser.com/j592dev1ua3dh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1" y="75611"/>
            <a:ext cx="3168061" cy="6796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1776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descr="19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0"/>
            <a:ext cx="5410200" cy="6804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9507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4" name="Picture 2" descr="General Electric Refrigerator Color (19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0"/>
            <a:ext cx="5105400" cy="6782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833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rgbClr val="FF0000"/>
                </a:solidFill>
              </a:rPr>
              <a:t>Interactive Notebook Setup</a:t>
            </a:r>
            <a:br>
              <a:rPr lang="en-US" dirty="0">
                <a:solidFill>
                  <a:srgbClr val="FF0000"/>
                </a:solidFill>
              </a:rPr>
            </a:br>
            <a:endParaRPr lang="en-US" dirty="0"/>
          </a:p>
        </p:txBody>
      </p:sp>
      <p:sp>
        <p:nvSpPr>
          <p:cNvPr id="3" name="Content Placeholder 2"/>
          <p:cNvSpPr>
            <a:spLocks noGrp="1"/>
          </p:cNvSpPr>
          <p:nvPr>
            <p:ph idx="1"/>
          </p:nvPr>
        </p:nvSpPr>
        <p:spPr/>
        <p:txBody>
          <a:bodyPr/>
          <a:lstStyle/>
          <a:p>
            <a:r>
              <a:rPr lang="en-US" dirty="0">
                <a:solidFill>
                  <a:srgbClr val="FF0000"/>
                </a:solidFill>
              </a:rPr>
              <a:t>4/9/2019</a:t>
            </a:r>
          </a:p>
          <a:p>
            <a:r>
              <a:rPr lang="en-US" dirty="0">
                <a:solidFill>
                  <a:srgbClr val="FF0000"/>
                </a:solidFill>
              </a:rPr>
              <a:t>The Great Depression and Black Americans</a:t>
            </a:r>
          </a:p>
          <a:p>
            <a:r>
              <a:rPr lang="en-US" dirty="0"/>
              <a:t>This Will be on page</a:t>
            </a:r>
          </a:p>
        </p:txBody>
      </p:sp>
    </p:spTree>
    <p:extLst>
      <p:ext uri="{BB962C8B-B14F-4D97-AF65-F5344CB8AC3E}">
        <p14:creationId xmlns:p14="http://schemas.microsoft.com/office/powerpoint/2010/main" val="26340735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2057400" y="58840"/>
            <a:ext cx="4724400" cy="6738487"/>
          </a:xfrm>
          <a:prstGeom prst="rect">
            <a:avLst/>
          </a:prstGeom>
        </p:spPr>
      </p:pic>
    </p:spTree>
    <p:extLst>
      <p:ext uri="{BB962C8B-B14F-4D97-AF65-F5344CB8AC3E}">
        <p14:creationId xmlns:p14="http://schemas.microsoft.com/office/powerpoint/2010/main" val="8626701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3" name="Picture 5" descr="wash away fat 1920s"/>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209801" y="228602"/>
            <a:ext cx="5173663" cy="6359525"/>
          </a:xfrm>
          <a:noFill/>
          <a:ln/>
        </p:spPr>
      </p:pic>
    </p:spTree>
    <p:extLst>
      <p:ext uri="{BB962C8B-B14F-4D97-AF65-F5344CB8AC3E}">
        <p14:creationId xmlns:p14="http://schemas.microsoft.com/office/powerpoint/2010/main" val="23569015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1506" name="Picture 2" descr="http://lcweb2.loc.gov/gc/amrlgs/gh1/10110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4328" y="-98507"/>
            <a:ext cx="4724401" cy="6944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8641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143000" y="1348979"/>
            <a:ext cx="6858000"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300" b="1"/>
              <a:t>Slang Words</a:t>
            </a:r>
          </a:p>
        </p:txBody>
      </p:sp>
      <p:sp>
        <p:nvSpPr>
          <p:cNvPr id="34820" name="Text Box 4"/>
          <p:cNvSpPr txBox="1">
            <a:spLocks noChangeArrowheads="1"/>
          </p:cNvSpPr>
          <p:nvPr/>
        </p:nvSpPr>
        <p:spPr bwMode="auto">
          <a:xfrm>
            <a:off x="1143000" y="3243263"/>
            <a:ext cx="199285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700" dirty="0"/>
              <a:t>Applesauce</a:t>
            </a:r>
          </a:p>
        </p:txBody>
      </p:sp>
      <p:sp>
        <p:nvSpPr>
          <p:cNvPr id="34821" name="Text Box 5"/>
          <p:cNvSpPr txBox="1">
            <a:spLocks noChangeArrowheads="1"/>
          </p:cNvSpPr>
          <p:nvPr/>
        </p:nvSpPr>
        <p:spPr bwMode="auto">
          <a:xfrm>
            <a:off x="3886200" y="3033645"/>
            <a:ext cx="362150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what you say when you are angry</a:t>
            </a:r>
          </a:p>
          <a:p>
            <a:endParaRPr lang="en-US" altLang="en-US" dirty="0"/>
          </a:p>
          <a:p>
            <a:r>
              <a:rPr lang="en-US" altLang="en-US" dirty="0"/>
              <a:t>"Oh, applesauce!"</a:t>
            </a:r>
          </a:p>
        </p:txBody>
      </p:sp>
    </p:spTree>
    <p:extLst>
      <p:ext uri="{BB962C8B-B14F-4D97-AF65-F5344CB8AC3E}">
        <p14:creationId xmlns:p14="http://schemas.microsoft.com/office/powerpoint/2010/main" val="393300766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additive="base">
                                        <p:cTn id="7" dur="500" fill="hold"/>
                                        <p:tgtEl>
                                          <p:spTgt spid="34820"/>
                                        </p:tgtEl>
                                        <p:attrNameLst>
                                          <p:attrName>ppt_x</p:attrName>
                                        </p:attrNameLst>
                                      </p:cBhvr>
                                      <p:tavLst>
                                        <p:tav tm="0">
                                          <p:val>
                                            <p:strVal val="#ppt_x"/>
                                          </p:val>
                                        </p:tav>
                                        <p:tav tm="100000">
                                          <p:val>
                                            <p:strVal val="#ppt_x"/>
                                          </p:val>
                                        </p:tav>
                                      </p:tavLst>
                                    </p:anim>
                                    <p:anim calcmode="lin" valueType="num">
                                      <p:cBhvr additive="base">
                                        <p:cTn id="8" dur="500" fill="hold"/>
                                        <p:tgtEl>
                                          <p:spTgt spid="3482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4821"/>
                                        </p:tgtEl>
                                        <p:attrNameLst>
                                          <p:attrName>style.visibility</p:attrName>
                                        </p:attrNameLst>
                                      </p:cBhvr>
                                      <p:to>
                                        <p:strVal val="visible"/>
                                      </p:to>
                                    </p:set>
                                    <p:anim calcmode="lin" valueType="num">
                                      <p:cBhvr additive="base">
                                        <p:cTn id="13" dur="500" fill="hold"/>
                                        <p:tgtEl>
                                          <p:spTgt spid="34821"/>
                                        </p:tgtEl>
                                        <p:attrNameLst>
                                          <p:attrName>ppt_x</p:attrName>
                                        </p:attrNameLst>
                                      </p:cBhvr>
                                      <p:tavLst>
                                        <p:tav tm="0">
                                          <p:val>
                                            <p:strVal val="1+#ppt_w/2"/>
                                          </p:val>
                                        </p:tav>
                                        <p:tav tm="100000">
                                          <p:val>
                                            <p:strVal val="#ppt_x"/>
                                          </p:val>
                                        </p:tav>
                                      </p:tavLst>
                                    </p:anim>
                                    <p:anim calcmode="lin" valueType="num">
                                      <p:cBhvr additive="base">
                                        <p:cTn id="14" dur="500" fill="hold"/>
                                        <p:tgtEl>
                                          <p:spTgt spid="348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143000" y="857250"/>
            <a:ext cx="6858000"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300" b="1"/>
              <a:t>Slang Words</a:t>
            </a:r>
          </a:p>
        </p:txBody>
      </p:sp>
      <p:sp>
        <p:nvSpPr>
          <p:cNvPr id="38915" name="Text Box 3"/>
          <p:cNvSpPr txBox="1">
            <a:spLocks noChangeArrowheads="1"/>
          </p:cNvSpPr>
          <p:nvPr/>
        </p:nvSpPr>
        <p:spPr bwMode="auto">
          <a:xfrm>
            <a:off x="1633537" y="1825229"/>
            <a:ext cx="2666114"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700"/>
              <a:t>The Big Cheese</a:t>
            </a:r>
          </a:p>
        </p:txBody>
      </p:sp>
      <p:sp>
        <p:nvSpPr>
          <p:cNvPr id="38916" name="Text Box 4"/>
          <p:cNvSpPr txBox="1">
            <a:spLocks noChangeArrowheads="1"/>
          </p:cNvSpPr>
          <p:nvPr/>
        </p:nvSpPr>
        <p:spPr bwMode="auto">
          <a:xfrm>
            <a:off x="1443038" y="2938463"/>
            <a:ext cx="2679067"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700"/>
              <a:t>The Cat’s Meow</a:t>
            </a:r>
          </a:p>
        </p:txBody>
      </p:sp>
      <p:sp>
        <p:nvSpPr>
          <p:cNvPr id="38917" name="Text Box 5"/>
          <p:cNvSpPr txBox="1">
            <a:spLocks noChangeArrowheads="1"/>
          </p:cNvSpPr>
          <p:nvPr/>
        </p:nvSpPr>
        <p:spPr bwMode="auto">
          <a:xfrm>
            <a:off x="4400550" y="2824163"/>
            <a:ext cx="350608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something splendid or wonderful</a:t>
            </a:r>
          </a:p>
          <a:p>
            <a:endParaRPr lang="en-US" altLang="en-US"/>
          </a:p>
          <a:p>
            <a:r>
              <a:rPr lang="en-US" altLang="en-US"/>
              <a:t>the best</a:t>
            </a:r>
          </a:p>
        </p:txBody>
      </p:sp>
      <p:sp>
        <p:nvSpPr>
          <p:cNvPr id="38918" name="Text Box 6"/>
          <p:cNvSpPr txBox="1">
            <a:spLocks noChangeArrowheads="1"/>
          </p:cNvSpPr>
          <p:nvPr/>
        </p:nvSpPr>
        <p:spPr bwMode="auto">
          <a:xfrm>
            <a:off x="4400551" y="1693069"/>
            <a:ext cx="286488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the most important person</a:t>
            </a:r>
          </a:p>
          <a:p>
            <a:endParaRPr lang="en-US" altLang="en-US"/>
          </a:p>
          <a:p>
            <a:r>
              <a:rPr lang="en-US" altLang="en-US"/>
              <a:t>the boss</a:t>
            </a:r>
          </a:p>
          <a:p>
            <a:endParaRPr lang="en-US" altLang="en-US"/>
          </a:p>
        </p:txBody>
      </p:sp>
      <p:sp>
        <p:nvSpPr>
          <p:cNvPr id="38921" name="Text Box 9"/>
          <p:cNvSpPr txBox="1">
            <a:spLocks noChangeArrowheads="1"/>
          </p:cNvSpPr>
          <p:nvPr/>
        </p:nvSpPr>
        <p:spPr bwMode="auto">
          <a:xfrm>
            <a:off x="1900238" y="4000501"/>
            <a:ext cx="1588897"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700"/>
              <a:t>Cheaters</a:t>
            </a:r>
          </a:p>
        </p:txBody>
      </p:sp>
      <p:sp>
        <p:nvSpPr>
          <p:cNvPr id="38922" name="Text Box 10"/>
          <p:cNvSpPr txBox="1">
            <a:spLocks noChangeArrowheads="1"/>
          </p:cNvSpPr>
          <p:nvPr/>
        </p:nvSpPr>
        <p:spPr bwMode="auto">
          <a:xfrm>
            <a:off x="4400551" y="4114800"/>
            <a:ext cx="13388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eyeglasses</a:t>
            </a:r>
          </a:p>
        </p:txBody>
      </p:sp>
      <p:sp>
        <p:nvSpPr>
          <p:cNvPr id="38923" name="Text Box 11"/>
          <p:cNvSpPr txBox="1">
            <a:spLocks noChangeArrowheads="1"/>
          </p:cNvSpPr>
          <p:nvPr/>
        </p:nvSpPr>
        <p:spPr bwMode="auto">
          <a:xfrm>
            <a:off x="2224088" y="5029201"/>
            <a:ext cx="91563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700" dirty="0"/>
              <a:t>Jake</a:t>
            </a:r>
          </a:p>
        </p:txBody>
      </p:sp>
      <p:sp>
        <p:nvSpPr>
          <p:cNvPr id="38924" name="Text Box 12"/>
          <p:cNvSpPr txBox="1">
            <a:spLocks noChangeArrowheads="1"/>
          </p:cNvSpPr>
          <p:nvPr/>
        </p:nvSpPr>
        <p:spPr bwMode="auto">
          <a:xfrm>
            <a:off x="4400551" y="4914901"/>
            <a:ext cx="212109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OK</a:t>
            </a:r>
          </a:p>
          <a:p>
            <a:endParaRPr lang="en-US" altLang="en-US"/>
          </a:p>
          <a:p>
            <a:r>
              <a:rPr lang="en-US" altLang="en-US"/>
              <a:t>Everything is Jake.</a:t>
            </a:r>
          </a:p>
        </p:txBody>
      </p:sp>
    </p:spTree>
    <p:extLst>
      <p:ext uri="{BB962C8B-B14F-4D97-AF65-F5344CB8AC3E}">
        <p14:creationId xmlns:p14="http://schemas.microsoft.com/office/powerpoint/2010/main" val="383552386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 calcmode="lin" valueType="num">
                                      <p:cBhvr additive="base">
                                        <p:cTn id="7" dur="500" fill="hold"/>
                                        <p:tgtEl>
                                          <p:spTgt spid="38915"/>
                                        </p:tgtEl>
                                        <p:attrNameLst>
                                          <p:attrName>ppt_x</p:attrName>
                                        </p:attrNameLst>
                                      </p:cBhvr>
                                      <p:tavLst>
                                        <p:tav tm="0">
                                          <p:val>
                                            <p:strVal val="#ppt_x"/>
                                          </p:val>
                                        </p:tav>
                                        <p:tav tm="100000">
                                          <p:val>
                                            <p:strVal val="#ppt_x"/>
                                          </p:val>
                                        </p:tav>
                                      </p:tavLst>
                                    </p:anim>
                                    <p:anim calcmode="lin" valueType="num">
                                      <p:cBhvr additive="base">
                                        <p:cTn id="8" dur="500" fill="hold"/>
                                        <p:tgtEl>
                                          <p:spTgt spid="3891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8918"/>
                                        </p:tgtEl>
                                        <p:attrNameLst>
                                          <p:attrName>style.visibility</p:attrName>
                                        </p:attrNameLst>
                                      </p:cBhvr>
                                      <p:to>
                                        <p:strVal val="visible"/>
                                      </p:to>
                                    </p:set>
                                    <p:anim calcmode="lin" valueType="num">
                                      <p:cBhvr additive="base">
                                        <p:cTn id="13" dur="500" fill="hold"/>
                                        <p:tgtEl>
                                          <p:spTgt spid="38918"/>
                                        </p:tgtEl>
                                        <p:attrNameLst>
                                          <p:attrName>ppt_x</p:attrName>
                                        </p:attrNameLst>
                                      </p:cBhvr>
                                      <p:tavLst>
                                        <p:tav tm="0">
                                          <p:val>
                                            <p:strVal val="1+#ppt_w/2"/>
                                          </p:val>
                                        </p:tav>
                                        <p:tav tm="100000">
                                          <p:val>
                                            <p:strVal val="#ppt_x"/>
                                          </p:val>
                                        </p:tav>
                                      </p:tavLst>
                                    </p:anim>
                                    <p:anim calcmode="lin" valueType="num">
                                      <p:cBhvr additive="base">
                                        <p:cTn id="14" dur="500" fill="hold"/>
                                        <p:tgtEl>
                                          <p:spTgt spid="3891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916"/>
                                        </p:tgtEl>
                                        <p:attrNameLst>
                                          <p:attrName>style.visibility</p:attrName>
                                        </p:attrNameLst>
                                      </p:cBhvr>
                                      <p:to>
                                        <p:strVal val="visible"/>
                                      </p:to>
                                    </p:set>
                                    <p:anim calcmode="lin" valueType="num">
                                      <p:cBhvr additive="base">
                                        <p:cTn id="19" dur="500" fill="hold"/>
                                        <p:tgtEl>
                                          <p:spTgt spid="38916"/>
                                        </p:tgtEl>
                                        <p:attrNameLst>
                                          <p:attrName>ppt_x</p:attrName>
                                        </p:attrNameLst>
                                      </p:cBhvr>
                                      <p:tavLst>
                                        <p:tav tm="0">
                                          <p:val>
                                            <p:strVal val="#ppt_x"/>
                                          </p:val>
                                        </p:tav>
                                        <p:tav tm="100000">
                                          <p:val>
                                            <p:strVal val="#ppt_x"/>
                                          </p:val>
                                        </p:tav>
                                      </p:tavLst>
                                    </p:anim>
                                    <p:anim calcmode="lin" valueType="num">
                                      <p:cBhvr additive="base">
                                        <p:cTn id="20" dur="500" fill="hold"/>
                                        <p:tgtEl>
                                          <p:spTgt spid="3891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8917"/>
                                        </p:tgtEl>
                                        <p:attrNameLst>
                                          <p:attrName>style.visibility</p:attrName>
                                        </p:attrNameLst>
                                      </p:cBhvr>
                                      <p:to>
                                        <p:strVal val="visible"/>
                                      </p:to>
                                    </p:set>
                                    <p:anim calcmode="lin" valueType="num">
                                      <p:cBhvr additive="base">
                                        <p:cTn id="25" dur="500" fill="hold"/>
                                        <p:tgtEl>
                                          <p:spTgt spid="38917"/>
                                        </p:tgtEl>
                                        <p:attrNameLst>
                                          <p:attrName>ppt_x</p:attrName>
                                        </p:attrNameLst>
                                      </p:cBhvr>
                                      <p:tavLst>
                                        <p:tav tm="0">
                                          <p:val>
                                            <p:strVal val="1+#ppt_w/2"/>
                                          </p:val>
                                        </p:tav>
                                        <p:tav tm="100000">
                                          <p:val>
                                            <p:strVal val="#ppt_x"/>
                                          </p:val>
                                        </p:tav>
                                      </p:tavLst>
                                    </p:anim>
                                    <p:anim calcmode="lin" valueType="num">
                                      <p:cBhvr additive="base">
                                        <p:cTn id="26" dur="500" fill="hold"/>
                                        <p:tgtEl>
                                          <p:spTgt spid="3891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8921"/>
                                        </p:tgtEl>
                                        <p:attrNameLst>
                                          <p:attrName>style.visibility</p:attrName>
                                        </p:attrNameLst>
                                      </p:cBhvr>
                                      <p:to>
                                        <p:strVal val="visible"/>
                                      </p:to>
                                    </p:set>
                                    <p:anim calcmode="lin" valueType="num">
                                      <p:cBhvr additive="base">
                                        <p:cTn id="31" dur="500" fill="hold"/>
                                        <p:tgtEl>
                                          <p:spTgt spid="38921"/>
                                        </p:tgtEl>
                                        <p:attrNameLst>
                                          <p:attrName>ppt_x</p:attrName>
                                        </p:attrNameLst>
                                      </p:cBhvr>
                                      <p:tavLst>
                                        <p:tav tm="0">
                                          <p:val>
                                            <p:strVal val="#ppt_x"/>
                                          </p:val>
                                        </p:tav>
                                        <p:tav tm="100000">
                                          <p:val>
                                            <p:strVal val="#ppt_x"/>
                                          </p:val>
                                        </p:tav>
                                      </p:tavLst>
                                    </p:anim>
                                    <p:anim calcmode="lin" valueType="num">
                                      <p:cBhvr additive="base">
                                        <p:cTn id="32" dur="500" fill="hold"/>
                                        <p:tgtEl>
                                          <p:spTgt spid="3892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8922"/>
                                        </p:tgtEl>
                                        <p:attrNameLst>
                                          <p:attrName>style.visibility</p:attrName>
                                        </p:attrNameLst>
                                      </p:cBhvr>
                                      <p:to>
                                        <p:strVal val="visible"/>
                                      </p:to>
                                    </p:set>
                                    <p:anim calcmode="lin" valueType="num">
                                      <p:cBhvr additive="base">
                                        <p:cTn id="37" dur="500" fill="hold"/>
                                        <p:tgtEl>
                                          <p:spTgt spid="38922"/>
                                        </p:tgtEl>
                                        <p:attrNameLst>
                                          <p:attrName>ppt_x</p:attrName>
                                        </p:attrNameLst>
                                      </p:cBhvr>
                                      <p:tavLst>
                                        <p:tav tm="0">
                                          <p:val>
                                            <p:strVal val="1+#ppt_w/2"/>
                                          </p:val>
                                        </p:tav>
                                        <p:tav tm="100000">
                                          <p:val>
                                            <p:strVal val="#ppt_x"/>
                                          </p:val>
                                        </p:tav>
                                      </p:tavLst>
                                    </p:anim>
                                    <p:anim calcmode="lin" valueType="num">
                                      <p:cBhvr additive="base">
                                        <p:cTn id="38" dur="500" fill="hold"/>
                                        <p:tgtEl>
                                          <p:spTgt spid="38922"/>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8923"/>
                                        </p:tgtEl>
                                        <p:attrNameLst>
                                          <p:attrName>style.visibility</p:attrName>
                                        </p:attrNameLst>
                                      </p:cBhvr>
                                      <p:to>
                                        <p:strVal val="visible"/>
                                      </p:to>
                                    </p:set>
                                    <p:anim calcmode="lin" valueType="num">
                                      <p:cBhvr additive="base">
                                        <p:cTn id="43" dur="500" fill="hold"/>
                                        <p:tgtEl>
                                          <p:spTgt spid="38923"/>
                                        </p:tgtEl>
                                        <p:attrNameLst>
                                          <p:attrName>ppt_x</p:attrName>
                                        </p:attrNameLst>
                                      </p:cBhvr>
                                      <p:tavLst>
                                        <p:tav tm="0">
                                          <p:val>
                                            <p:strVal val="#ppt_x"/>
                                          </p:val>
                                        </p:tav>
                                        <p:tav tm="100000">
                                          <p:val>
                                            <p:strVal val="#ppt_x"/>
                                          </p:val>
                                        </p:tav>
                                      </p:tavLst>
                                    </p:anim>
                                    <p:anim calcmode="lin" valueType="num">
                                      <p:cBhvr additive="base">
                                        <p:cTn id="44" dur="500" fill="hold"/>
                                        <p:tgtEl>
                                          <p:spTgt spid="38923"/>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8924"/>
                                        </p:tgtEl>
                                        <p:attrNameLst>
                                          <p:attrName>style.visibility</p:attrName>
                                        </p:attrNameLst>
                                      </p:cBhvr>
                                      <p:to>
                                        <p:strVal val="visible"/>
                                      </p:to>
                                    </p:set>
                                    <p:anim calcmode="lin" valueType="num">
                                      <p:cBhvr additive="base">
                                        <p:cTn id="49" dur="500" fill="hold"/>
                                        <p:tgtEl>
                                          <p:spTgt spid="38924"/>
                                        </p:tgtEl>
                                        <p:attrNameLst>
                                          <p:attrName>ppt_x</p:attrName>
                                        </p:attrNameLst>
                                      </p:cBhvr>
                                      <p:tavLst>
                                        <p:tav tm="0">
                                          <p:val>
                                            <p:strVal val="1+#ppt_w/2"/>
                                          </p:val>
                                        </p:tav>
                                        <p:tav tm="100000">
                                          <p:val>
                                            <p:strVal val="#ppt_x"/>
                                          </p:val>
                                        </p:tav>
                                      </p:tavLst>
                                    </p:anim>
                                    <p:anim calcmode="lin" valueType="num">
                                      <p:cBhvr additive="base">
                                        <p:cTn id="50" dur="500" fill="hold"/>
                                        <p:tgtEl>
                                          <p:spTgt spid="389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P spid="38916" grpId="0"/>
      <p:bldP spid="38917" grpId="0"/>
      <p:bldP spid="38918" grpId="0"/>
      <p:bldP spid="38921" grpId="0"/>
      <p:bldP spid="38922" grpId="0"/>
      <p:bldP spid="38923" grpId="0"/>
      <p:bldP spid="3892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143000" y="1028700"/>
            <a:ext cx="6858000"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300" b="1"/>
              <a:t>Slang Words</a:t>
            </a:r>
          </a:p>
        </p:txBody>
      </p:sp>
      <p:sp>
        <p:nvSpPr>
          <p:cNvPr id="39943" name="Text Box 7"/>
          <p:cNvSpPr txBox="1">
            <a:spLocks noChangeArrowheads="1"/>
          </p:cNvSpPr>
          <p:nvPr/>
        </p:nvSpPr>
        <p:spPr bwMode="auto">
          <a:xfrm>
            <a:off x="2547938" y="1976438"/>
            <a:ext cx="99257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700"/>
              <a:t>Dogs</a:t>
            </a:r>
          </a:p>
        </p:txBody>
      </p:sp>
      <p:sp>
        <p:nvSpPr>
          <p:cNvPr id="39944" name="Text Box 8"/>
          <p:cNvSpPr txBox="1">
            <a:spLocks noChangeArrowheads="1"/>
          </p:cNvSpPr>
          <p:nvPr/>
        </p:nvSpPr>
        <p:spPr bwMode="auto">
          <a:xfrm>
            <a:off x="2039541" y="2776538"/>
            <a:ext cx="219162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700"/>
              <a:t>Giggle Water</a:t>
            </a:r>
          </a:p>
        </p:txBody>
      </p:sp>
      <p:sp>
        <p:nvSpPr>
          <p:cNvPr id="39945" name="Text Box 9"/>
          <p:cNvSpPr txBox="1">
            <a:spLocks noChangeArrowheads="1"/>
          </p:cNvSpPr>
          <p:nvPr/>
        </p:nvSpPr>
        <p:spPr bwMode="auto">
          <a:xfrm>
            <a:off x="4997054" y="2833688"/>
            <a:ext cx="9412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Alcohol</a:t>
            </a:r>
          </a:p>
        </p:txBody>
      </p:sp>
      <p:sp>
        <p:nvSpPr>
          <p:cNvPr id="39946" name="Text Box 10"/>
          <p:cNvSpPr txBox="1">
            <a:spLocks noChangeArrowheads="1"/>
          </p:cNvSpPr>
          <p:nvPr/>
        </p:nvSpPr>
        <p:spPr bwMode="auto">
          <a:xfrm>
            <a:off x="4972051" y="2102645"/>
            <a:ext cx="6463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Feet</a:t>
            </a:r>
          </a:p>
          <a:p>
            <a:endParaRPr lang="en-US" altLang="en-US"/>
          </a:p>
        </p:txBody>
      </p:sp>
      <p:sp>
        <p:nvSpPr>
          <p:cNvPr id="39947" name="Text Box 11"/>
          <p:cNvSpPr txBox="1">
            <a:spLocks noChangeArrowheads="1"/>
          </p:cNvSpPr>
          <p:nvPr/>
        </p:nvSpPr>
        <p:spPr bwMode="auto">
          <a:xfrm>
            <a:off x="1943100" y="3462338"/>
            <a:ext cx="2569934"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700"/>
              <a:t>Heebie Jeebies</a:t>
            </a:r>
          </a:p>
        </p:txBody>
      </p:sp>
      <p:sp>
        <p:nvSpPr>
          <p:cNvPr id="39948" name="Text Box 12"/>
          <p:cNvSpPr txBox="1">
            <a:spLocks noChangeArrowheads="1"/>
          </p:cNvSpPr>
          <p:nvPr/>
        </p:nvSpPr>
        <p:spPr bwMode="auto">
          <a:xfrm>
            <a:off x="4989911" y="3519488"/>
            <a:ext cx="27238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A Scary Nervous Feeling</a:t>
            </a:r>
          </a:p>
        </p:txBody>
      </p:sp>
      <p:sp>
        <p:nvSpPr>
          <p:cNvPr id="39949" name="Text Box 13"/>
          <p:cNvSpPr txBox="1">
            <a:spLocks noChangeArrowheads="1"/>
          </p:cNvSpPr>
          <p:nvPr/>
        </p:nvSpPr>
        <p:spPr bwMode="auto">
          <a:xfrm>
            <a:off x="2681288" y="4295776"/>
            <a:ext cx="118494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700"/>
              <a:t>Jalopy</a:t>
            </a:r>
          </a:p>
        </p:txBody>
      </p:sp>
      <p:sp>
        <p:nvSpPr>
          <p:cNvPr id="39950" name="Text Box 14"/>
          <p:cNvSpPr txBox="1">
            <a:spLocks noChangeArrowheads="1"/>
          </p:cNvSpPr>
          <p:nvPr/>
        </p:nvSpPr>
        <p:spPr bwMode="auto">
          <a:xfrm>
            <a:off x="4972051" y="4376738"/>
            <a:ext cx="13260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An Old Car</a:t>
            </a:r>
          </a:p>
        </p:txBody>
      </p:sp>
      <p:sp>
        <p:nvSpPr>
          <p:cNvPr id="39951" name="Text Box 15"/>
          <p:cNvSpPr txBox="1">
            <a:spLocks noChangeArrowheads="1"/>
          </p:cNvSpPr>
          <p:nvPr/>
        </p:nvSpPr>
        <p:spPr bwMode="auto">
          <a:xfrm>
            <a:off x="2800350" y="5119688"/>
            <a:ext cx="12573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700"/>
              <a:t>Moll</a:t>
            </a:r>
          </a:p>
        </p:txBody>
      </p:sp>
      <p:sp>
        <p:nvSpPr>
          <p:cNvPr id="39952" name="Text Box 16"/>
          <p:cNvSpPr txBox="1">
            <a:spLocks noChangeArrowheads="1"/>
          </p:cNvSpPr>
          <p:nvPr/>
        </p:nvSpPr>
        <p:spPr bwMode="auto">
          <a:xfrm>
            <a:off x="4972051" y="5176838"/>
            <a:ext cx="25103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A Gangster’s Girlfriend</a:t>
            </a:r>
          </a:p>
        </p:txBody>
      </p:sp>
    </p:spTree>
    <p:extLst>
      <p:ext uri="{BB962C8B-B14F-4D97-AF65-F5344CB8AC3E}">
        <p14:creationId xmlns:p14="http://schemas.microsoft.com/office/powerpoint/2010/main" val="372584410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43"/>
                                        </p:tgtEl>
                                        <p:attrNameLst>
                                          <p:attrName>style.visibility</p:attrName>
                                        </p:attrNameLst>
                                      </p:cBhvr>
                                      <p:to>
                                        <p:strVal val="visible"/>
                                      </p:to>
                                    </p:set>
                                    <p:anim calcmode="lin" valueType="num">
                                      <p:cBhvr additive="base">
                                        <p:cTn id="7" dur="500" fill="hold"/>
                                        <p:tgtEl>
                                          <p:spTgt spid="39943"/>
                                        </p:tgtEl>
                                        <p:attrNameLst>
                                          <p:attrName>ppt_x</p:attrName>
                                        </p:attrNameLst>
                                      </p:cBhvr>
                                      <p:tavLst>
                                        <p:tav tm="0">
                                          <p:val>
                                            <p:strVal val="#ppt_x"/>
                                          </p:val>
                                        </p:tav>
                                        <p:tav tm="100000">
                                          <p:val>
                                            <p:strVal val="#ppt_x"/>
                                          </p:val>
                                        </p:tav>
                                      </p:tavLst>
                                    </p:anim>
                                    <p:anim calcmode="lin" valueType="num">
                                      <p:cBhvr additive="base">
                                        <p:cTn id="8" dur="500" fill="hold"/>
                                        <p:tgtEl>
                                          <p:spTgt spid="3994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9946"/>
                                        </p:tgtEl>
                                        <p:attrNameLst>
                                          <p:attrName>style.visibility</p:attrName>
                                        </p:attrNameLst>
                                      </p:cBhvr>
                                      <p:to>
                                        <p:strVal val="visible"/>
                                      </p:to>
                                    </p:set>
                                    <p:anim calcmode="lin" valueType="num">
                                      <p:cBhvr additive="base">
                                        <p:cTn id="13" dur="500" fill="hold"/>
                                        <p:tgtEl>
                                          <p:spTgt spid="39946"/>
                                        </p:tgtEl>
                                        <p:attrNameLst>
                                          <p:attrName>ppt_x</p:attrName>
                                        </p:attrNameLst>
                                      </p:cBhvr>
                                      <p:tavLst>
                                        <p:tav tm="0">
                                          <p:val>
                                            <p:strVal val="1+#ppt_w/2"/>
                                          </p:val>
                                        </p:tav>
                                        <p:tav tm="100000">
                                          <p:val>
                                            <p:strVal val="#ppt_x"/>
                                          </p:val>
                                        </p:tav>
                                      </p:tavLst>
                                    </p:anim>
                                    <p:anim calcmode="lin" valueType="num">
                                      <p:cBhvr additive="base">
                                        <p:cTn id="14" dur="500" fill="hold"/>
                                        <p:tgtEl>
                                          <p:spTgt spid="3994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944"/>
                                        </p:tgtEl>
                                        <p:attrNameLst>
                                          <p:attrName>style.visibility</p:attrName>
                                        </p:attrNameLst>
                                      </p:cBhvr>
                                      <p:to>
                                        <p:strVal val="visible"/>
                                      </p:to>
                                    </p:set>
                                    <p:anim calcmode="lin" valueType="num">
                                      <p:cBhvr additive="base">
                                        <p:cTn id="19" dur="500" fill="hold"/>
                                        <p:tgtEl>
                                          <p:spTgt spid="39944"/>
                                        </p:tgtEl>
                                        <p:attrNameLst>
                                          <p:attrName>ppt_x</p:attrName>
                                        </p:attrNameLst>
                                      </p:cBhvr>
                                      <p:tavLst>
                                        <p:tav tm="0">
                                          <p:val>
                                            <p:strVal val="#ppt_x"/>
                                          </p:val>
                                        </p:tav>
                                        <p:tav tm="100000">
                                          <p:val>
                                            <p:strVal val="#ppt_x"/>
                                          </p:val>
                                        </p:tav>
                                      </p:tavLst>
                                    </p:anim>
                                    <p:anim calcmode="lin" valueType="num">
                                      <p:cBhvr additive="base">
                                        <p:cTn id="20" dur="500" fill="hold"/>
                                        <p:tgtEl>
                                          <p:spTgt spid="3994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9945"/>
                                        </p:tgtEl>
                                        <p:attrNameLst>
                                          <p:attrName>style.visibility</p:attrName>
                                        </p:attrNameLst>
                                      </p:cBhvr>
                                      <p:to>
                                        <p:strVal val="visible"/>
                                      </p:to>
                                    </p:set>
                                    <p:anim calcmode="lin" valueType="num">
                                      <p:cBhvr additive="base">
                                        <p:cTn id="25" dur="500" fill="hold"/>
                                        <p:tgtEl>
                                          <p:spTgt spid="39945"/>
                                        </p:tgtEl>
                                        <p:attrNameLst>
                                          <p:attrName>ppt_x</p:attrName>
                                        </p:attrNameLst>
                                      </p:cBhvr>
                                      <p:tavLst>
                                        <p:tav tm="0">
                                          <p:val>
                                            <p:strVal val="1+#ppt_w/2"/>
                                          </p:val>
                                        </p:tav>
                                        <p:tav tm="100000">
                                          <p:val>
                                            <p:strVal val="#ppt_x"/>
                                          </p:val>
                                        </p:tav>
                                      </p:tavLst>
                                    </p:anim>
                                    <p:anim calcmode="lin" valueType="num">
                                      <p:cBhvr additive="base">
                                        <p:cTn id="26" dur="500" fill="hold"/>
                                        <p:tgtEl>
                                          <p:spTgt spid="3994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9947"/>
                                        </p:tgtEl>
                                        <p:attrNameLst>
                                          <p:attrName>style.visibility</p:attrName>
                                        </p:attrNameLst>
                                      </p:cBhvr>
                                      <p:to>
                                        <p:strVal val="visible"/>
                                      </p:to>
                                    </p:set>
                                    <p:anim calcmode="lin" valueType="num">
                                      <p:cBhvr additive="base">
                                        <p:cTn id="31" dur="500" fill="hold"/>
                                        <p:tgtEl>
                                          <p:spTgt spid="39947"/>
                                        </p:tgtEl>
                                        <p:attrNameLst>
                                          <p:attrName>ppt_x</p:attrName>
                                        </p:attrNameLst>
                                      </p:cBhvr>
                                      <p:tavLst>
                                        <p:tav tm="0">
                                          <p:val>
                                            <p:strVal val="#ppt_x"/>
                                          </p:val>
                                        </p:tav>
                                        <p:tav tm="100000">
                                          <p:val>
                                            <p:strVal val="#ppt_x"/>
                                          </p:val>
                                        </p:tav>
                                      </p:tavLst>
                                    </p:anim>
                                    <p:anim calcmode="lin" valueType="num">
                                      <p:cBhvr additive="base">
                                        <p:cTn id="32" dur="500" fill="hold"/>
                                        <p:tgtEl>
                                          <p:spTgt spid="3994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9948"/>
                                        </p:tgtEl>
                                        <p:attrNameLst>
                                          <p:attrName>style.visibility</p:attrName>
                                        </p:attrNameLst>
                                      </p:cBhvr>
                                      <p:to>
                                        <p:strVal val="visible"/>
                                      </p:to>
                                    </p:set>
                                    <p:anim calcmode="lin" valueType="num">
                                      <p:cBhvr additive="base">
                                        <p:cTn id="37" dur="500" fill="hold"/>
                                        <p:tgtEl>
                                          <p:spTgt spid="39948"/>
                                        </p:tgtEl>
                                        <p:attrNameLst>
                                          <p:attrName>ppt_x</p:attrName>
                                        </p:attrNameLst>
                                      </p:cBhvr>
                                      <p:tavLst>
                                        <p:tav tm="0">
                                          <p:val>
                                            <p:strVal val="1+#ppt_w/2"/>
                                          </p:val>
                                        </p:tav>
                                        <p:tav tm="100000">
                                          <p:val>
                                            <p:strVal val="#ppt_x"/>
                                          </p:val>
                                        </p:tav>
                                      </p:tavLst>
                                    </p:anim>
                                    <p:anim calcmode="lin" valueType="num">
                                      <p:cBhvr additive="base">
                                        <p:cTn id="38" dur="500" fill="hold"/>
                                        <p:tgtEl>
                                          <p:spTgt spid="39948"/>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9949"/>
                                        </p:tgtEl>
                                        <p:attrNameLst>
                                          <p:attrName>style.visibility</p:attrName>
                                        </p:attrNameLst>
                                      </p:cBhvr>
                                      <p:to>
                                        <p:strVal val="visible"/>
                                      </p:to>
                                    </p:set>
                                    <p:anim calcmode="lin" valueType="num">
                                      <p:cBhvr additive="base">
                                        <p:cTn id="43" dur="500" fill="hold"/>
                                        <p:tgtEl>
                                          <p:spTgt spid="39949"/>
                                        </p:tgtEl>
                                        <p:attrNameLst>
                                          <p:attrName>ppt_x</p:attrName>
                                        </p:attrNameLst>
                                      </p:cBhvr>
                                      <p:tavLst>
                                        <p:tav tm="0">
                                          <p:val>
                                            <p:strVal val="#ppt_x"/>
                                          </p:val>
                                        </p:tav>
                                        <p:tav tm="100000">
                                          <p:val>
                                            <p:strVal val="#ppt_x"/>
                                          </p:val>
                                        </p:tav>
                                      </p:tavLst>
                                    </p:anim>
                                    <p:anim calcmode="lin" valueType="num">
                                      <p:cBhvr additive="base">
                                        <p:cTn id="44" dur="500" fill="hold"/>
                                        <p:tgtEl>
                                          <p:spTgt spid="39949"/>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9950"/>
                                        </p:tgtEl>
                                        <p:attrNameLst>
                                          <p:attrName>style.visibility</p:attrName>
                                        </p:attrNameLst>
                                      </p:cBhvr>
                                      <p:to>
                                        <p:strVal val="visible"/>
                                      </p:to>
                                    </p:set>
                                    <p:anim calcmode="lin" valueType="num">
                                      <p:cBhvr additive="base">
                                        <p:cTn id="49" dur="500" fill="hold"/>
                                        <p:tgtEl>
                                          <p:spTgt spid="39950"/>
                                        </p:tgtEl>
                                        <p:attrNameLst>
                                          <p:attrName>ppt_x</p:attrName>
                                        </p:attrNameLst>
                                      </p:cBhvr>
                                      <p:tavLst>
                                        <p:tav tm="0">
                                          <p:val>
                                            <p:strVal val="1+#ppt_w/2"/>
                                          </p:val>
                                        </p:tav>
                                        <p:tav tm="100000">
                                          <p:val>
                                            <p:strVal val="#ppt_x"/>
                                          </p:val>
                                        </p:tav>
                                      </p:tavLst>
                                    </p:anim>
                                    <p:anim calcmode="lin" valueType="num">
                                      <p:cBhvr additive="base">
                                        <p:cTn id="50" dur="500" fill="hold"/>
                                        <p:tgtEl>
                                          <p:spTgt spid="39950"/>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9951"/>
                                        </p:tgtEl>
                                        <p:attrNameLst>
                                          <p:attrName>style.visibility</p:attrName>
                                        </p:attrNameLst>
                                      </p:cBhvr>
                                      <p:to>
                                        <p:strVal val="visible"/>
                                      </p:to>
                                    </p:set>
                                    <p:anim calcmode="lin" valueType="num">
                                      <p:cBhvr additive="base">
                                        <p:cTn id="55" dur="500" fill="hold"/>
                                        <p:tgtEl>
                                          <p:spTgt spid="39951"/>
                                        </p:tgtEl>
                                        <p:attrNameLst>
                                          <p:attrName>ppt_x</p:attrName>
                                        </p:attrNameLst>
                                      </p:cBhvr>
                                      <p:tavLst>
                                        <p:tav tm="0">
                                          <p:val>
                                            <p:strVal val="#ppt_x"/>
                                          </p:val>
                                        </p:tav>
                                        <p:tav tm="100000">
                                          <p:val>
                                            <p:strVal val="#ppt_x"/>
                                          </p:val>
                                        </p:tav>
                                      </p:tavLst>
                                    </p:anim>
                                    <p:anim calcmode="lin" valueType="num">
                                      <p:cBhvr additive="base">
                                        <p:cTn id="56" dur="500" fill="hold"/>
                                        <p:tgtEl>
                                          <p:spTgt spid="39951"/>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39952"/>
                                        </p:tgtEl>
                                        <p:attrNameLst>
                                          <p:attrName>style.visibility</p:attrName>
                                        </p:attrNameLst>
                                      </p:cBhvr>
                                      <p:to>
                                        <p:strVal val="visible"/>
                                      </p:to>
                                    </p:set>
                                    <p:anim calcmode="lin" valueType="num">
                                      <p:cBhvr additive="base">
                                        <p:cTn id="61" dur="500" fill="hold"/>
                                        <p:tgtEl>
                                          <p:spTgt spid="39952"/>
                                        </p:tgtEl>
                                        <p:attrNameLst>
                                          <p:attrName>ppt_x</p:attrName>
                                        </p:attrNameLst>
                                      </p:cBhvr>
                                      <p:tavLst>
                                        <p:tav tm="0">
                                          <p:val>
                                            <p:strVal val="1+#ppt_w/2"/>
                                          </p:val>
                                        </p:tav>
                                        <p:tav tm="100000">
                                          <p:val>
                                            <p:strVal val="#ppt_x"/>
                                          </p:val>
                                        </p:tav>
                                      </p:tavLst>
                                    </p:anim>
                                    <p:anim calcmode="lin" valueType="num">
                                      <p:cBhvr additive="base">
                                        <p:cTn id="62" dur="500" fill="hold"/>
                                        <p:tgtEl>
                                          <p:spTgt spid="399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p:bldP spid="39944" grpId="0"/>
      <p:bldP spid="39945" grpId="0"/>
      <p:bldP spid="39946" grpId="0"/>
      <p:bldP spid="39947" grpId="0"/>
      <p:bldP spid="39948" grpId="0"/>
      <p:bldP spid="39949" grpId="0"/>
      <p:bldP spid="39950" grpId="0"/>
      <p:bldP spid="39951" grpId="0"/>
      <p:bldP spid="3995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143000" y="971550"/>
            <a:ext cx="6858000"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300" b="1"/>
              <a:t>Slang Words</a:t>
            </a:r>
          </a:p>
        </p:txBody>
      </p:sp>
      <p:sp>
        <p:nvSpPr>
          <p:cNvPr id="40967" name="Text Box 7"/>
          <p:cNvSpPr txBox="1">
            <a:spLocks noChangeArrowheads="1"/>
          </p:cNvSpPr>
          <p:nvPr/>
        </p:nvSpPr>
        <p:spPr bwMode="auto">
          <a:xfrm>
            <a:off x="2343150" y="1804988"/>
            <a:ext cx="164660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700"/>
              <a:t>Pushover</a:t>
            </a:r>
          </a:p>
        </p:txBody>
      </p:sp>
      <p:sp>
        <p:nvSpPr>
          <p:cNvPr id="40968" name="Text Box 8"/>
          <p:cNvSpPr txBox="1">
            <a:spLocks noChangeArrowheads="1"/>
          </p:cNvSpPr>
          <p:nvPr/>
        </p:nvSpPr>
        <p:spPr bwMode="auto">
          <a:xfrm>
            <a:off x="2343150" y="2605088"/>
            <a:ext cx="118494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700"/>
              <a:t>Scram</a:t>
            </a:r>
          </a:p>
        </p:txBody>
      </p:sp>
      <p:sp>
        <p:nvSpPr>
          <p:cNvPr id="40969" name="Text Box 9"/>
          <p:cNvSpPr txBox="1">
            <a:spLocks noChangeArrowheads="1"/>
          </p:cNvSpPr>
          <p:nvPr/>
        </p:nvSpPr>
        <p:spPr bwMode="auto">
          <a:xfrm>
            <a:off x="4972051" y="2628900"/>
            <a:ext cx="9412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Alcohol</a:t>
            </a:r>
          </a:p>
        </p:txBody>
      </p:sp>
      <p:sp>
        <p:nvSpPr>
          <p:cNvPr id="40970" name="Text Box 10"/>
          <p:cNvSpPr txBox="1">
            <a:spLocks noChangeArrowheads="1"/>
          </p:cNvSpPr>
          <p:nvPr/>
        </p:nvSpPr>
        <p:spPr bwMode="auto">
          <a:xfrm>
            <a:off x="4972051" y="1897858"/>
            <a:ext cx="292900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Someone easily convinced</a:t>
            </a:r>
          </a:p>
          <a:p>
            <a:endParaRPr lang="en-US" altLang="en-US"/>
          </a:p>
        </p:txBody>
      </p:sp>
      <p:sp>
        <p:nvSpPr>
          <p:cNvPr id="40971" name="Text Box 11"/>
          <p:cNvSpPr txBox="1">
            <a:spLocks noChangeArrowheads="1"/>
          </p:cNvSpPr>
          <p:nvPr/>
        </p:nvSpPr>
        <p:spPr bwMode="auto">
          <a:xfrm>
            <a:off x="2300288" y="3290888"/>
            <a:ext cx="101181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700"/>
              <a:t>Swell</a:t>
            </a:r>
          </a:p>
        </p:txBody>
      </p:sp>
      <p:sp>
        <p:nvSpPr>
          <p:cNvPr id="40972" name="Text Box 12"/>
          <p:cNvSpPr txBox="1">
            <a:spLocks noChangeArrowheads="1"/>
          </p:cNvSpPr>
          <p:nvPr/>
        </p:nvSpPr>
        <p:spPr bwMode="auto">
          <a:xfrm>
            <a:off x="4932760" y="3348038"/>
            <a:ext cx="12320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Wonderful</a:t>
            </a:r>
          </a:p>
        </p:txBody>
      </p:sp>
      <p:sp>
        <p:nvSpPr>
          <p:cNvPr id="40973" name="Text Box 13"/>
          <p:cNvSpPr txBox="1">
            <a:spLocks noChangeArrowheads="1"/>
          </p:cNvSpPr>
          <p:nvPr/>
        </p:nvSpPr>
        <p:spPr bwMode="auto">
          <a:xfrm>
            <a:off x="2300288" y="4124326"/>
            <a:ext cx="153118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700"/>
              <a:t>Upchuck</a:t>
            </a:r>
          </a:p>
        </p:txBody>
      </p:sp>
      <p:sp>
        <p:nvSpPr>
          <p:cNvPr id="40974" name="Text Box 14"/>
          <p:cNvSpPr txBox="1">
            <a:spLocks noChangeArrowheads="1"/>
          </p:cNvSpPr>
          <p:nvPr/>
        </p:nvSpPr>
        <p:spPr bwMode="auto">
          <a:xfrm>
            <a:off x="4914901" y="4229100"/>
            <a:ext cx="7618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Vomit</a:t>
            </a:r>
          </a:p>
        </p:txBody>
      </p:sp>
      <p:sp>
        <p:nvSpPr>
          <p:cNvPr id="40975" name="Text Box 15"/>
          <p:cNvSpPr txBox="1">
            <a:spLocks noChangeArrowheads="1"/>
          </p:cNvSpPr>
          <p:nvPr/>
        </p:nvSpPr>
        <p:spPr bwMode="auto">
          <a:xfrm>
            <a:off x="2343150" y="4948238"/>
            <a:ext cx="18859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700"/>
              <a:t>Whoopie</a:t>
            </a:r>
          </a:p>
        </p:txBody>
      </p:sp>
      <p:sp>
        <p:nvSpPr>
          <p:cNvPr id="40976" name="Text Box 16"/>
          <p:cNvSpPr txBox="1">
            <a:spLocks noChangeArrowheads="1"/>
          </p:cNvSpPr>
          <p:nvPr/>
        </p:nvSpPr>
        <p:spPr bwMode="auto">
          <a:xfrm>
            <a:off x="4914901" y="5029200"/>
            <a:ext cx="20570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Have a good Time</a:t>
            </a:r>
          </a:p>
        </p:txBody>
      </p:sp>
    </p:spTree>
    <p:extLst>
      <p:ext uri="{BB962C8B-B14F-4D97-AF65-F5344CB8AC3E}">
        <p14:creationId xmlns:p14="http://schemas.microsoft.com/office/powerpoint/2010/main" val="194313869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7"/>
                                        </p:tgtEl>
                                        <p:attrNameLst>
                                          <p:attrName>style.visibility</p:attrName>
                                        </p:attrNameLst>
                                      </p:cBhvr>
                                      <p:to>
                                        <p:strVal val="visible"/>
                                      </p:to>
                                    </p:set>
                                    <p:anim calcmode="lin" valueType="num">
                                      <p:cBhvr additive="base">
                                        <p:cTn id="7" dur="500" fill="hold"/>
                                        <p:tgtEl>
                                          <p:spTgt spid="40967"/>
                                        </p:tgtEl>
                                        <p:attrNameLst>
                                          <p:attrName>ppt_x</p:attrName>
                                        </p:attrNameLst>
                                      </p:cBhvr>
                                      <p:tavLst>
                                        <p:tav tm="0">
                                          <p:val>
                                            <p:strVal val="#ppt_x"/>
                                          </p:val>
                                        </p:tav>
                                        <p:tav tm="100000">
                                          <p:val>
                                            <p:strVal val="#ppt_x"/>
                                          </p:val>
                                        </p:tav>
                                      </p:tavLst>
                                    </p:anim>
                                    <p:anim calcmode="lin" valueType="num">
                                      <p:cBhvr additive="base">
                                        <p:cTn id="8" dur="500" fill="hold"/>
                                        <p:tgtEl>
                                          <p:spTgt spid="4096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0970"/>
                                        </p:tgtEl>
                                        <p:attrNameLst>
                                          <p:attrName>style.visibility</p:attrName>
                                        </p:attrNameLst>
                                      </p:cBhvr>
                                      <p:to>
                                        <p:strVal val="visible"/>
                                      </p:to>
                                    </p:set>
                                    <p:anim calcmode="lin" valueType="num">
                                      <p:cBhvr additive="base">
                                        <p:cTn id="13" dur="500" fill="hold"/>
                                        <p:tgtEl>
                                          <p:spTgt spid="40970"/>
                                        </p:tgtEl>
                                        <p:attrNameLst>
                                          <p:attrName>ppt_x</p:attrName>
                                        </p:attrNameLst>
                                      </p:cBhvr>
                                      <p:tavLst>
                                        <p:tav tm="0">
                                          <p:val>
                                            <p:strVal val="1+#ppt_w/2"/>
                                          </p:val>
                                        </p:tav>
                                        <p:tav tm="100000">
                                          <p:val>
                                            <p:strVal val="#ppt_x"/>
                                          </p:val>
                                        </p:tav>
                                      </p:tavLst>
                                    </p:anim>
                                    <p:anim calcmode="lin" valueType="num">
                                      <p:cBhvr additive="base">
                                        <p:cTn id="14" dur="500" fill="hold"/>
                                        <p:tgtEl>
                                          <p:spTgt spid="4097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68"/>
                                        </p:tgtEl>
                                        <p:attrNameLst>
                                          <p:attrName>style.visibility</p:attrName>
                                        </p:attrNameLst>
                                      </p:cBhvr>
                                      <p:to>
                                        <p:strVal val="visible"/>
                                      </p:to>
                                    </p:set>
                                    <p:anim calcmode="lin" valueType="num">
                                      <p:cBhvr additive="base">
                                        <p:cTn id="19" dur="500" fill="hold"/>
                                        <p:tgtEl>
                                          <p:spTgt spid="40968"/>
                                        </p:tgtEl>
                                        <p:attrNameLst>
                                          <p:attrName>ppt_x</p:attrName>
                                        </p:attrNameLst>
                                      </p:cBhvr>
                                      <p:tavLst>
                                        <p:tav tm="0">
                                          <p:val>
                                            <p:strVal val="#ppt_x"/>
                                          </p:val>
                                        </p:tav>
                                        <p:tav tm="100000">
                                          <p:val>
                                            <p:strVal val="#ppt_x"/>
                                          </p:val>
                                        </p:tav>
                                      </p:tavLst>
                                    </p:anim>
                                    <p:anim calcmode="lin" valueType="num">
                                      <p:cBhvr additive="base">
                                        <p:cTn id="20" dur="500" fill="hold"/>
                                        <p:tgtEl>
                                          <p:spTgt spid="4096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0969"/>
                                        </p:tgtEl>
                                        <p:attrNameLst>
                                          <p:attrName>style.visibility</p:attrName>
                                        </p:attrNameLst>
                                      </p:cBhvr>
                                      <p:to>
                                        <p:strVal val="visible"/>
                                      </p:to>
                                    </p:set>
                                    <p:anim calcmode="lin" valueType="num">
                                      <p:cBhvr additive="base">
                                        <p:cTn id="25" dur="500" fill="hold"/>
                                        <p:tgtEl>
                                          <p:spTgt spid="40969"/>
                                        </p:tgtEl>
                                        <p:attrNameLst>
                                          <p:attrName>ppt_x</p:attrName>
                                        </p:attrNameLst>
                                      </p:cBhvr>
                                      <p:tavLst>
                                        <p:tav tm="0">
                                          <p:val>
                                            <p:strVal val="1+#ppt_w/2"/>
                                          </p:val>
                                        </p:tav>
                                        <p:tav tm="100000">
                                          <p:val>
                                            <p:strVal val="#ppt_x"/>
                                          </p:val>
                                        </p:tav>
                                      </p:tavLst>
                                    </p:anim>
                                    <p:anim calcmode="lin" valueType="num">
                                      <p:cBhvr additive="base">
                                        <p:cTn id="26" dur="500" fill="hold"/>
                                        <p:tgtEl>
                                          <p:spTgt spid="4096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971"/>
                                        </p:tgtEl>
                                        <p:attrNameLst>
                                          <p:attrName>style.visibility</p:attrName>
                                        </p:attrNameLst>
                                      </p:cBhvr>
                                      <p:to>
                                        <p:strVal val="visible"/>
                                      </p:to>
                                    </p:set>
                                    <p:anim calcmode="lin" valueType="num">
                                      <p:cBhvr additive="base">
                                        <p:cTn id="31" dur="500" fill="hold"/>
                                        <p:tgtEl>
                                          <p:spTgt spid="40971"/>
                                        </p:tgtEl>
                                        <p:attrNameLst>
                                          <p:attrName>ppt_x</p:attrName>
                                        </p:attrNameLst>
                                      </p:cBhvr>
                                      <p:tavLst>
                                        <p:tav tm="0">
                                          <p:val>
                                            <p:strVal val="#ppt_x"/>
                                          </p:val>
                                        </p:tav>
                                        <p:tav tm="100000">
                                          <p:val>
                                            <p:strVal val="#ppt_x"/>
                                          </p:val>
                                        </p:tav>
                                      </p:tavLst>
                                    </p:anim>
                                    <p:anim calcmode="lin" valueType="num">
                                      <p:cBhvr additive="base">
                                        <p:cTn id="32" dur="500" fill="hold"/>
                                        <p:tgtEl>
                                          <p:spTgt spid="4097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0972"/>
                                        </p:tgtEl>
                                        <p:attrNameLst>
                                          <p:attrName>style.visibility</p:attrName>
                                        </p:attrNameLst>
                                      </p:cBhvr>
                                      <p:to>
                                        <p:strVal val="visible"/>
                                      </p:to>
                                    </p:set>
                                    <p:anim calcmode="lin" valueType="num">
                                      <p:cBhvr additive="base">
                                        <p:cTn id="37" dur="500" fill="hold"/>
                                        <p:tgtEl>
                                          <p:spTgt spid="40972"/>
                                        </p:tgtEl>
                                        <p:attrNameLst>
                                          <p:attrName>ppt_x</p:attrName>
                                        </p:attrNameLst>
                                      </p:cBhvr>
                                      <p:tavLst>
                                        <p:tav tm="0">
                                          <p:val>
                                            <p:strVal val="1+#ppt_w/2"/>
                                          </p:val>
                                        </p:tav>
                                        <p:tav tm="100000">
                                          <p:val>
                                            <p:strVal val="#ppt_x"/>
                                          </p:val>
                                        </p:tav>
                                      </p:tavLst>
                                    </p:anim>
                                    <p:anim calcmode="lin" valueType="num">
                                      <p:cBhvr additive="base">
                                        <p:cTn id="38" dur="500" fill="hold"/>
                                        <p:tgtEl>
                                          <p:spTgt spid="40972"/>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0973"/>
                                        </p:tgtEl>
                                        <p:attrNameLst>
                                          <p:attrName>style.visibility</p:attrName>
                                        </p:attrNameLst>
                                      </p:cBhvr>
                                      <p:to>
                                        <p:strVal val="visible"/>
                                      </p:to>
                                    </p:set>
                                    <p:anim calcmode="lin" valueType="num">
                                      <p:cBhvr additive="base">
                                        <p:cTn id="43" dur="500" fill="hold"/>
                                        <p:tgtEl>
                                          <p:spTgt spid="40973"/>
                                        </p:tgtEl>
                                        <p:attrNameLst>
                                          <p:attrName>ppt_x</p:attrName>
                                        </p:attrNameLst>
                                      </p:cBhvr>
                                      <p:tavLst>
                                        <p:tav tm="0">
                                          <p:val>
                                            <p:strVal val="#ppt_x"/>
                                          </p:val>
                                        </p:tav>
                                        <p:tav tm="100000">
                                          <p:val>
                                            <p:strVal val="#ppt_x"/>
                                          </p:val>
                                        </p:tav>
                                      </p:tavLst>
                                    </p:anim>
                                    <p:anim calcmode="lin" valueType="num">
                                      <p:cBhvr additive="base">
                                        <p:cTn id="44" dur="500" fill="hold"/>
                                        <p:tgtEl>
                                          <p:spTgt spid="40973"/>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40974"/>
                                        </p:tgtEl>
                                        <p:attrNameLst>
                                          <p:attrName>style.visibility</p:attrName>
                                        </p:attrNameLst>
                                      </p:cBhvr>
                                      <p:to>
                                        <p:strVal val="visible"/>
                                      </p:to>
                                    </p:set>
                                    <p:anim calcmode="lin" valueType="num">
                                      <p:cBhvr additive="base">
                                        <p:cTn id="49" dur="500" fill="hold"/>
                                        <p:tgtEl>
                                          <p:spTgt spid="40974"/>
                                        </p:tgtEl>
                                        <p:attrNameLst>
                                          <p:attrName>ppt_x</p:attrName>
                                        </p:attrNameLst>
                                      </p:cBhvr>
                                      <p:tavLst>
                                        <p:tav tm="0">
                                          <p:val>
                                            <p:strVal val="1+#ppt_w/2"/>
                                          </p:val>
                                        </p:tav>
                                        <p:tav tm="100000">
                                          <p:val>
                                            <p:strVal val="#ppt_x"/>
                                          </p:val>
                                        </p:tav>
                                      </p:tavLst>
                                    </p:anim>
                                    <p:anim calcmode="lin" valueType="num">
                                      <p:cBhvr additive="base">
                                        <p:cTn id="50" dur="500" fill="hold"/>
                                        <p:tgtEl>
                                          <p:spTgt spid="40974"/>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0975"/>
                                        </p:tgtEl>
                                        <p:attrNameLst>
                                          <p:attrName>style.visibility</p:attrName>
                                        </p:attrNameLst>
                                      </p:cBhvr>
                                      <p:to>
                                        <p:strVal val="visible"/>
                                      </p:to>
                                    </p:set>
                                    <p:anim calcmode="lin" valueType="num">
                                      <p:cBhvr additive="base">
                                        <p:cTn id="55" dur="500" fill="hold"/>
                                        <p:tgtEl>
                                          <p:spTgt spid="40975"/>
                                        </p:tgtEl>
                                        <p:attrNameLst>
                                          <p:attrName>ppt_x</p:attrName>
                                        </p:attrNameLst>
                                      </p:cBhvr>
                                      <p:tavLst>
                                        <p:tav tm="0">
                                          <p:val>
                                            <p:strVal val="#ppt_x"/>
                                          </p:val>
                                        </p:tav>
                                        <p:tav tm="100000">
                                          <p:val>
                                            <p:strVal val="#ppt_x"/>
                                          </p:val>
                                        </p:tav>
                                      </p:tavLst>
                                    </p:anim>
                                    <p:anim calcmode="lin" valueType="num">
                                      <p:cBhvr additive="base">
                                        <p:cTn id="56" dur="500" fill="hold"/>
                                        <p:tgtEl>
                                          <p:spTgt spid="40975"/>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40976"/>
                                        </p:tgtEl>
                                        <p:attrNameLst>
                                          <p:attrName>style.visibility</p:attrName>
                                        </p:attrNameLst>
                                      </p:cBhvr>
                                      <p:to>
                                        <p:strVal val="visible"/>
                                      </p:to>
                                    </p:set>
                                    <p:anim calcmode="lin" valueType="num">
                                      <p:cBhvr additive="base">
                                        <p:cTn id="61" dur="500" fill="hold"/>
                                        <p:tgtEl>
                                          <p:spTgt spid="40976"/>
                                        </p:tgtEl>
                                        <p:attrNameLst>
                                          <p:attrName>ppt_x</p:attrName>
                                        </p:attrNameLst>
                                      </p:cBhvr>
                                      <p:tavLst>
                                        <p:tav tm="0">
                                          <p:val>
                                            <p:strVal val="1+#ppt_w/2"/>
                                          </p:val>
                                        </p:tav>
                                        <p:tav tm="100000">
                                          <p:val>
                                            <p:strVal val="#ppt_x"/>
                                          </p:val>
                                        </p:tav>
                                      </p:tavLst>
                                    </p:anim>
                                    <p:anim calcmode="lin" valueType="num">
                                      <p:cBhvr additive="base">
                                        <p:cTn id="62" dur="500" fill="hold"/>
                                        <p:tgtEl>
                                          <p:spTgt spid="409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p:bldP spid="40968" grpId="0"/>
      <p:bldP spid="40969" grpId="0"/>
      <p:bldP spid="40970" grpId="0"/>
      <p:bldP spid="40971" grpId="0"/>
      <p:bldP spid="40972" grpId="0"/>
      <p:bldP spid="40973" grpId="0"/>
      <p:bldP spid="40974" grpId="0"/>
      <p:bldP spid="40975" grpId="0"/>
      <p:bldP spid="4097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143000" y="971550"/>
            <a:ext cx="6858000"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300" b="1"/>
              <a:t>Slang Words</a:t>
            </a:r>
          </a:p>
        </p:txBody>
      </p:sp>
      <p:sp>
        <p:nvSpPr>
          <p:cNvPr id="40967" name="Text Box 7"/>
          <p:cNvSpPr txBox="1">
            <a:spLocks noChangeArrowheads="1"/>
          </p:cNvSpPr>
          <p:nvPr/>
        </p:nvSpPr>
        <p:spPr bwMode="auto">
          <a:xfrm>
            <a:off x="1466434" y="1819789"/>
            <a:ext cx="305083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700" dirty="0"/>
              <a:t>Drugstore Cowboy</a:t>
            </a:r>
            <a:endParaRPr lang="en-US" altLang="en-US" sz="2700" dirty="0"/>
          </a:p>
        </p:txBody>
      </p:sp>
      <p:sp>
        <p:nvSpPr>
          <p:cNvPr id="40968" name="Text Box 8"/>
          <p:cNvSpPr txBox="1">
            <a:spLocks noChangeArrowheads="1"/>
          </p:cNvSpPr>
          <p:nvPr/>
        </p:nvSpPr>
        <p:spPr bwMode="auto">
          <a:xfrm>
            <a:off x="1825214" y="2581275"/>
            <a:ext cx="193514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700" dirty="0"/>
              <a:t>Cake-Eater</a:t>
            </a:r>
          </a:p>
        </p:txBody>
      </p:sp>
      <p:sp>
        <p:nvSpPr>
          <p:cNvPr id="40969" name="Text Box 9"/>
          <p:cNvSpPr txBox="1">
            <a:spLocks noChangeArrowheads="1"/>
          </p:cNvSpPr>
          <p:nvPr/>
        </p:nvSpPr>
        <p:spPr bwMode="auto">
          <a:xfrm>
            <a:off x="5033454" y="2732708"/>
            <a:ext cx="150560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A ladies man</a:t>
            </a:r>
          </a:p>
        </p:txBody>
      </p:sp>
      <p:sp>
        <p:nvSpPr>
          <p:cNvPr id="40970" name="Text Box 10"/>
          <p:cNvSpPr txBox="1">
            <a:spLocks noChangeArrowheads="1"/>
          </p:cNvSpPr>
          <p:nvPr/>
        </p:nvSpPr>
        <p:spPr bwMode="auto">
          <a:xfrm>
            <a:off x="4822372" y="1778660"/>
            <a:ext cx="398417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dirty="0"/>
              <a:t>a fashionable man who spends his time in public places trying to pick up women</a:t>
            </a:r>
            <a:endParaRPr lang="en-US" altLang="en-US" dirty="0"/>
          </a:p>
        </p:txBody>
      </p:sp>
      <p:sp>
        <p:nvSpPr>
          <p:cNvPr id="40971" name="Text Box 11"/>
          <p:cNvSpPr txBox="1">
            <a:spLocks noChangeArrowheads="1"/>
          </p:cNvSpPr>
          <p:nvPr/>
        </p:nvSpPr>
        <p:spPr bwMode="auto">
          <a:xfrm>
            <a:off x="1837707" y="3278788"/>
            <a:ext cx="153118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700" dirty="0"/>
              <a:t>Stuck on</a:t>
            </a:r>
          </a:p>
        </p:txBody>
      </p:sp>
      <p:sp>
        <p:nvSpPr>
          <p:cNvPr id="40972" name="Text Box 12"/>
          <p:cNvSpPr txBox="1">
            <a:spLocks noChangeArrowheads="1"/>
          </p:cNvSpPr>
          <p:nvPr/>
        </p:nvSpPr>
        <p:spPr bwMode="auto">
          <a:xfrm>
            <a:off x="4932760" y="3348038"/>
            <a:ext cx="34547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dirty="0"/>
              <a:t>Infatuated with, have a crush on</a:t>
            </a:r>
            <a:endParaRPr lang="en-US" altLang="en-US" dirty="0"/>
          </a:p>
        </p:txBody>
      </p:sp>
      <p:sp>
        <p:nvSpPr>
          <p:cNvPr id="40973" name="Text Box 13"/>
          <p:cNvSpPr txBox="1">
            <a:spLocks noChangeArrowheads="1"/>
          </p:cNvSpPr>
          <p:nvPr/>
        </p:nvSpPr>
        <p:spPr bwMode="auto">
          <a:xfrm>
            <a:off x="1777123" y="4186752"/>
            <a:ext cx="208903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700" dirty="0"/>
              <a:t>Gatecrasher</a:t>
            </a:r>
            <a:endParaRPr lang="en-US" altLang="en-US" sz="2700" dirty="0"/>
          </a:p>
        </p:txBody>
      </p:sp>
      <p:sp>
        <p:nvSpPr>
          <p:cNvPr id="40974" name="Text Box 14"/>
          <p:cNvSpPr txBox="1">
            <a:spLocks noChangeArrowheads="1"/>
          </p:cNvSpPr>
          <p:nvPr/>
        </p:nvSpPr>
        <p:spPr bwMode="auto">
          <a:xfrm>
            <a:off x="4822372" y="3963747"/>
            <a:ext cx="412908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dirty="0"/>
              <a:t>an uninvited guest, a person who attends an event without paying admission</a:t>
            </a:r>
          </a:p>
        </p:txBody>
      </p:sp>
      <p:sp>
        <p:nvSpPr>
          <p:cNvPr id="40975" name="Text Box 15"/>
          <p:cNvSpPr txBox="1">
            <a:spLocks noChangeArrowheads="1"/>
          </p:cNvSpPr>
          <p:nvPr/>
        </p:nvSpPr>
        <p:spPr bwMode="auto">
          <a:xfrm>
            <a:off x="2343150" y="4948238"/>
            <a:ext cx="18859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700" dirty="0"/>
              <a:t>Hoofer</a:t>
            </a:r>
          </a:p>
        </p:txBody>
      </p:sp>
      <p:sp>
        <p:nvSpPr>
          <p:cNvPr id="40976" name="Text Box 16"/>
          <p:cNvSpPr txBox="1">
            <a:spLocks noChangeArrowheads="1"/>
          </p:cNvSpPr>
          <p:nvPr/>
        </p:nvSpPr>
        <p:spPr bwMode="auto">
          <a:xfrm>
            <a:off x="4914901" y="5029200"/>
            <a:ext cx="22237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A chorus </a:t>
            </a:r>
            <a:r>
              <a:rPr lang="en-US" altLang="en-US" dirty="0" err="1"/>
              <a:t>girl,dancer</a:t>
            </a:r>
            <a:endParaRPr lang="en-US" altLang="en-US" dirty="0"/>
          </a:p>
        </p:txBody>
      </p:sp>
    </p:spTree>
    <p:extLst>
      <p:ext uri="{BB962C8B-B14F-4D97-AF65-F5344CB8AC3E}">
        <p14:creationId xmlns:p14="http://schemas.microsoft.com/office/powerpoint/2010/main" val="125496416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7"/>
                                        </p:tgtEl>
                                        <p:attrNameLst>
                                          <p:attrName>style.visibility</p:attrName>
                                        </p:attrNameLst>
                                      </p:cBhvr>
                                      <p:to>
                                        <p:strVal val="visible"/>
                                      </p:to>
                                    </p:set>
                                    <p:anim calcmode="lin" valueType="num">
                                      <p:cBhvr additive="base">
                                        <p:cTn id="7" dur="500" fill="hold"/>
                                        <p:tgtEl>
                                          <p:spTgt spid="40967"/>
                                        </p:tgtEl>
                                        <p:attrNameLst>
                                          <p:attrName>ppt_x</p:attrName>
                                        </p:attrNameLst>
                                      </p:cBhvr>
                                      <p:tavLst>
                                        <p:tav tm="0">
                                          <p:val>
                                            <p:strVal val="#ppt_x"/>
                                          </p:val>
                                        </p:tav>
                                        <p:tav tm="100000">
                                          <p:val>
                                            <p:strVal val="#ppt_x"/>
                                          </p:val>
                                        </p:tav>
                                      </p:tavLst>
                                    </p:anim>
                                    <p:anim calcmode="lin" valueType="num">
                                      <p:cBhvr additive="base">
                                        <p:cTn id="8" dur="500" fill="hold"/>
                                        <p:tgtEl>
                                          <p:spTgt spid="4096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0970"/>
                                        </p:tgtEl>
                                        <p:attrNameLst>
                                          <p:attrName>style.visibility</p:attrName>
                                        </p:attrNameLst>
                                      </p:cBhvr>
                                      <p:to>
                                        <p:strVal val="visible"/>
                                      </p:to>
                                    </p:set>
                                    <p:anim calcmode="lin" valueType="num">
                                      <p:cBhvr additive="base">
                                        <p:cTn id="13" dur="500" fill="hold"/>
                                        <p:tgtEl>
                                          <p:spTgt spid="40970"/>
                                        </p:tgtEl>
                                        <p:attrNameLst>
                                          <p:attrName>ppt_x</p:attrName>
                                        </p:attrNameLst>
                                      </p:cBhvr>
                                      <p:tavLst>
                                        <p:tav tm="0">
                                          <p:val>
                                            <p:strVal val="1+#ppt_w/2"/>
                                          </p:val>
                                        </p:tav>
                                        <p:tav tm="100000">
                                          <p:val>
                                            <p:strVal val="#ppt_x"/>
                                          </p:val>
                                        </p:tav>
                                      </p:tavLst>
                                    </p:anim>
                                    <p:anim calcmode="lin" valueType="num">
                                      <p:cBhvr additive="base">
                                        <p:cTn id="14" dur="500" fill="hold"/>
                                        <p:tgtEl>
                                          <p:spTgt spid="4097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68"/>
                                        </p:tgtEl>
                                        <p:attrNameLst>
                                          <p:attrName>style.visibility</p:attrName>
                                        </p:attrNameLst>
                                      </p:cBhvr>
                                      <p:to>
                                        <p:strVal val="visible"/>
                                      </p:to>
                                    </p:set>
                                    <p:anim calcmode="lin" valueType="num">
                                      <p:cBhvr additive="base">
                                        <p:cTn id="19" dur="500" fill="hold"/>
                                        <p:tgtEl>
                                          <p:spTgt spid="40968"/>
                                        </p:tgtEl>
                                        <p:attrNameLst>
                                          <p:attrName>ppt_x</p:attrName>
                                        </p:attrNameLst>
                                      </p:cBhvr>
                                      <p:tavLst>
                                        <p:tav tm="0">
                                          <p:val>
                                            <p:strVal val="#ppt_x"/>
                                          </p:val>
                                        </p:tav>
                                        <p:tav tm="100000">
                                          <p:val>
                                            <p:strVal val="#ppt_x"/>
                                          </p:val>
                                        </p:tav>
                                      </p:tavLst>
                                    </p:anim>
                                    <p:anim calcmode="lin" valueType="num">
                                      <p:cBhvr additive="base">
                                        <p:cTn id="20" dur="500" fill="hold"/>
                                        <p:tgtEl>
                                          <p:spTgt spid="4096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0969"/>
                                        </p:tgtEl>
                                        <p:attrNameLst>
                                          <p:attrName>style.visibility</p:attrName>
                                        </p:attrNameLst>
                                      </p:cBhvr>
                                      <p:to>
                                        <p:strVal val="visible"/>
                                      </p:to>
                                    </p:set>
                                    <p:anim calcmode="lin" valueType="num">
                                      <p:cBhvr additive="base">
                                        <p:cTn id="25" dur="500" fill="hold"/>
                                        <p:tgtEl>
                                          <p:spTgt spid="40969"/>
                                        </p:tgtEl>
                                        <p:attrNameLst>
                                          <p:attrName>ppt_x</p:attrName>
                                        </p:attrNameLst>
                                      </p:cBhvr>
                                      <p:tavLst>
                                        <p:tav tm="0">
                                          <p:val>
                                            <p:strVal val="1+#ppt_w/2"/>
                                          </p:val>
                                        </p:tav>
                                        <p:tav tm="100000">
                                          <p:val>
                                            <p:strVal val="#ppt_x"/>
                                          </p:val>
                                        </p:tav>
                                      </p:tavLst>
                                    </p:anim>
                                    <p:anim calcmode="lin" valueType="num">
                                      <p:cBhvr additive="base">
                                        <p:cTn id="26" dur="500" fill="hold"/>
                                        <p:tgtEl>
                                          <p:spTgt spid="4096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971"/>
                                        </p:tgtEl>
                                        <p:attrNameLst>
                                          <p:attrName>style.visibility</p:attrName>
                                        </p:attrNameLst>
                                      </p:cBhvr>
                                      <p:to>
                                        <p:strVal val="visible"/>
                                      </p:to>
                                    </p:set>
                                    <p:anim calcmode="lin" valueType="num">
                                      <p:cBhvr additive="base">
                                        <p:cTn id="31" dur="500" fill="hold"/>
                                        <p:tgtEl>
                                          <p:spTgt spid="40971"/>
                                        </p:tgtEl>
                                        <p:attrNameLst>
                                          <p:attrName>ppt_x</p:attrName>
                                        </p:attrNameLst>
                                      </p:cBhvr>
                                      <p:tavLst>
                                        <p:tav tm="0">
                                          <p:val>
                                            <p:strVal val="#ppt_x"/>
                                          </p:val>
                                        </p:tav>
                                        <p:tav tm="100000">
                                          <p:val>
                                            <p:strVal val="#ppt_x"/>
                                          </p:val>
                                        </p:tav>
                                      </p:tavLst>
                                    </p:anim>
                                    <p:anim calcmode="lin" valueType="num">
                                      <p:cBhvr additive="base">
                                        <p:cTn id="32" dur="500" fill="hold"/>
                                        <p:tgtEl>
                                          <p:spTgt spid="4097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0972"/>
                                        </p:tgtEl>
                                        <p:attrNameLst>
                                          <p:attrName>style.visibility</p:attrName>
                                        </p:attrNameLst>
                                      </p:cBhvr>
                                      <p:to>
                                        <p:strVal val="visible"/>
                                      </p:to>
                                    </p:set>
                                    <p:anim calcmode="lin" valueType="num">
                                      <p:cBhvr additive="base">
                                        <p:cTn id="37" dur="500" fill="hold"/>
                                        <p:tgtEl>
                                          <p:spTgt spid="40972"/>
                                        </p:tgtEl>
                                        <p:attrNameLst>
                                          <p:attrName>ppt_x</p:attrName>
                                        </p:attrNameLst>
                                      </p:cBhvr>
                                      <p:tavLst>
                                        <p:tav tm="0">
                                          <p:val>
                                            <p:strVal val="1+#ppt_w/2"/>
                                          </p:val>
                                        </p:tav>
                                        <p:tav tm="100000">
                                          <p:val>
                                            <p:strVal val="#ppt_x"/>
                                          </p:val>
                                        </p:tav>
                                      </p:tavLst>
                                    </p:anim>
                                    <p:anim calcmode="lin" valueType="num">
                                      <p:cBhvr additive="base">
                                        <p:cTn id="38" dur="500" fill="hold"/>
                                        <p:tgtEl>
                                          <p:spTgt spid="40972"/>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0973"/>
                                        </p:tgtEl>
                                        <p:attrNameLst>
                                          <p:attrName>style.visibility</p:attrName>
                                        </p:attrNameLst>
                                      </p:cBhvr>
                                      <p:to>
                                        <p:strVal val="visible"/>
                                      </p:to>
                                    </p:set>
                                    <p:anim calcmode="lin" valueType="num">
                                      <p:cBhvr additive="base">
                                        <p:cTn id="43" dur="500" fill="hold"/>
                                        <p:tgtEl>
                                          <p:spTgt spid="40973"/>
                                        </p:tgtEl>
                                        <p:attrNameLst>
                                          <p:attrName>ppt_x</p:attrName>
                                        </p:attrNameLst>
                                      </p:cBhvr>
                                      <p:tavLst>
                                        <p:tav tm="0">
                                          <p:val>
                                            <p:strVal val="#ppt_x"/>
                                          </p:val>
                                        </p:tav>
                                        <p:tav tm="100000">
                                          <p:val>
                                            <p:strVal val="#ppt_x"/>
                                          </p:val>
                                        </p:tav>
                                      </p:tavLst>
                                    </p:anim>
                                    <p:anim calcmode="lin" valueType="num">
                                      <p:cBhvr additive="base">
                                        <p:cTn id="44" dur="500" fill="hold"/>
                                        <p:tgtEl>
                                          <p:spTgt spid="40973"/>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40974"/>
                                        </p:tgtEl>
                                        <p:attrNameLst>
                                          <p:attrName>style.visibility</p:attrName>
                                        </p:attrNameLst>
                                      </p:cBhvr>
                                      <p:to>
                                        <p:strVal val="visible"/>
                                      </p:to>
                                    </p:set>
                                    <p:anim calcmode="lin" valueType="num">
                                      <p:cBhvr additive="base">
                                        <p:cTn id="49" dur="500" fill="hold"/>
                                        <p:tgtEl>
                                          <p:spTgt spid="40974"/>
                                        </p:tgtEl>
                                        <p:attrNameLst>
                                          <p:attrName>ppt_x</p:attrName>
                                        </p:attrNameLst>
                                      </p:cBhvr>
                                      <p:tavLst>
                                        <p:tav tm="0">
                                          <p:val>
                                            <p:strVal val="1+#ppt_w/2"/>
                                          </p:val>
                                        </p:tav>
                                        <p:tav tm="100000">
                                          <p:val>
                                            <p:strVal val="#ppt_x"/>
                                          </p:val>
                                        </p:tav>
                                      </p:tavLst>
                                    </p:anim>
                                    <p:anim calcmode="lin" valueType="num">
                                      <p:cBhvr additive="base">
                                        <p:cTn id="50" dur="500" fill="hold"/>
                                        <p:tgtEl>
                                          <p:spTgt spid="40974"/>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0975"/>
                                        </p:tgtEl>
                                        <p:attrNameLst>
                                          <p:attrName>style.visibility</p:attrName>
                                        </p:attrNameLst>
                                      </p:cBhvr>
                                      <p:to>
                                        <p:strVal val="visible"/>
                                      </p:to>
                                    </p:set>
                                    <p:anim calcmode="lin" valueType="num">
                                      <p:cBhvr additive="base">
                                        <p:cTn id="55" dur="500" fill="hold"/>
                                        <p:tgtEl>
                                          <p:spTgt spid="40975"/>
                                        </p:tgtEl>
                                        <p:attrNameLst>
                                          <p:attrName>ppt_x</p:attrName>
                                        </p:attrNameLst>
                                      </p:cBhvr>
                                      <p:tavLst>
                                        <p:tav tm="0">
                                          <p:val>
                                            <p:strVal val="#ppt_x"/>
                                          </p:val>
                                        </p:tav>
                                        <p:tav tm="100000">
                                          <p:val>
                                            <p:strVal val="#ppt_x"/>
                                          </p:val>
                                        </p:tav>
                                      </p:tavLst>
                                    </p:anim>
                                    <p:anim calcmode="lin" valueType="num">
                                      <p:cBhvr additive="base">
                                        <p:cTn id="56" dur="500" fill="hold"/>
                                        <p:tgtEl>
                                          <p:spTgt spid="40975"/>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40976"/>
                                        </p:tgtEl>
                                        <p:attrNameLst>
                                          <p:attrName>style.visibility</p:attrName>
                                        </p:attrNameLst>
                                      </p:cBhvr>
                                      <p:to>
                                        <p:strVal val="visible"/>
                                      </p:to>
                                    </p:set>
                                    <p:anim calcmode="lin" valueType="num">
                                      <p:cBhvr additive="base">
                                        <p:cTn id="61" dur="500" fill="hold"/>
                                        <p:tgtEl>
                                          <p:spTgt spid="40976"/>
                                        </p:tgtEl>
                                        <p:attrNameLst>
                                          <p:attrName>ppt_x</p:attrName>
                                        </p:attrNameLst>
                                      </p:cBhvr>
                                      <p:tavLst>
                                        <p:tav tm="0">
                                          <p:val>
                                            <p:strVal val="1+#ppt_w/2"/>
                                          </p:val>
                                        </p:tav>
                                        <p:tav tm="100000">
                                          <p:val>
                                            <p:strVal val="#ppt_x"/>
                                          </p:val>
                                        </p:tav>
                                      </p:tavLst>
                                    </p:anim>
                                    <p:anim calcmode="lin" valueType="num">
                                      <p:cBhvr additive="base">
                                        <p:cTn id="62" dur="500" fill="hold"/>
                                        <p:tgtEl>
                                          <p:spTgt spid="409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p:bldP spid="40968" grpId="0"/>
      <p:bldP spid="40969" grpId="0"/>
      <p:bldP spid="40970" grpId="0"/>
      <p:bldP spid="40971" grpId="0"/>
      <p:bldP spid="40972" grpId="0"/>
      <p:bldP spid="40973" grpId="0"/>
      <p:bldP spid="40974" grpId="0"/>
      <p:bldP spid="40975" grpId="0"/>
      <p:bldP spid="4097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4800" y="381000"/>
            <a:ext cx="8534400" cy="758952"/>
          </a:xfrm>
        </p:spPr>
        <p:txBody>
          <a:bodyPr>
            <a:noAutofit/>
          </a:bodyPr>
          <a:lstStyle/>
          <a:p>
            <a:r>
              <a:rPr lang="en-US" altLang="en-US" sz="3200" b="1" dirty="0">
                <a:effectLst>
                  <a:outerShdw blurRad="38100" dist="38100" dir="2700000" algn="tl">
                    <a:srgbClr val="C0C0C0"/>
                  </a:outerShdw>
                </a:effectLst>
              </a:rPr>
              <a:t>Why was the stock market crash such a big deal?</a:t>
            </a: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345" y="1447800"/>
            <a:ext cx="6858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59294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Causes of the Depression</a:t>
            </a:r>
            <a:endParaRPr lang="en-US" dirty="0"/>
          </a:p>
        </p:txBody>
      </p:sp>
      <p:sp>
        <p:nvSpPr>
          <p:cNvPr id="3" name="Content Placeholder 2"/>
          <p:cNvSpPr>
            <a:spLocks noGrp="1"/>
          </p:cNvSpPr>
          <p:nvPr>
            <p:ph idx="1"/>
          </p:nvPr>
        </p:nvSpPr>
        <p:spPr>
          <a:xfrm>
            <a:off x="457200" y="1417638"/>
            <a:ext cx="8229600" cy="4525963"/>
          </a:xfrm>
        </p:spPr>
        <p:txBody>
          <a:bodyPr>
            <a:normAutofit lnSpcReduction="10000"/>
          </a:bodyPr>
          <a:lstStyle/>
          <a:p>
            <a:r>
              <a:rPr lang="en-US" altLang="en-US" dirty="0">
                <a:solidFill>
                  <a:srgbClr val="FF0000"/>
                </a:solidFill>
                <a:latin typeface="Times New Roman" panose="02020603050405020304" pitchFamily="18" charset="0"/>
              </a:rPr>
              <a:t>Factories and farms continued producing at rates that could not be sustained </a:t>
            </a:r>
            <a:r>
              <a:rPr lang="en-US" altLang="en-US" dirty="0">
                <a:latin typeface="Times New Roman" panose="02020603050405020304" pitchFamily="18" charset="0"/>
              </a:rPr>
              <a:t>after WWI  </a:t>
            </a:r>
          </a:p>
          <a:p>
            <a:endParaRPr lang="en-US" altLang="en-US" dirty="0">
              <a:solidFill>
                <a:srgbClr val="FF0000"/>
              </a:solidFill>
              <a:latin typeface="Times New Roman" panose="02020603050405020304" pitchFamily="18" charset="0"/>
            </a:endParaRPr>
          </a:p>
          <a:p>
            <a:r>
              <a:rPr lang="en-US" altLang="en-US" dirty="0">
                <a:latin typeface="Times New Roman" panose="02020603050405020304" pitchFamily="18" charset="0"/>
              </a:rPr>
              <a:t>Supply outpaced demand</a:t>
            </a:r>
          </a:p>
          <a:p>
            <a:pPr lvl="1"/>
            <a:r>
              <a:rPr lang="en-US" altLang="en-US" dirty="0">
                <a:latin typeface="Times New Roman" panose="02020603050405020304" pitchFamily="18" charset="0"/>
              </a:rPr>
              <a:t>A family only needs so many radios, washing machines, cars, </a:t>
            </a:r>
            <a:r>
              <a:rPr lang="en-US" altLang="en-US" dirty="0" err="1">
                <a:latin typeface="Times New Roman" panose="02020603050405020304" pitchFamily="18" charset="0"/>
              </a:rPr>
              <a:t>ect</a:t>
            </a:r>
            <a:r>
              <a:rPr lang="en-US" altLang="en-US" dirty="0">
                <a:latin typeface="Times New Roman" panose="02020603050405020304" pitchFamily="18" charset="0"/>
              </a:rPr>
              <a:t> </a:t>
            </a:r>
          </a:p>
          <a:p>
            <a:endParaRPr lang="en-US" altLang="en-US" dirty="0">
              <a:solidFill>
                <a:srgbClr val="FF0000"/>
              </a:solidFill>
              <a:latin typeface="Times New Roman" panose="02020603050405020304" pitchFamily="18" charset="0"/>
            </a:endParaRPr>
          </a:p>
          <a:p>
            <a:r>
              <a:rPr lang="en-US" altLang="en-US" dirty="0">
                <a:latin typeface="Times New Roman" panose="02020603050405020304" pitchFamily="18" charset="0"/>
              </a:rPr>
              <a:t>Other countries stopped buying American goods</a:t>
            </a:r>
          </a:p>
          <a:p>
            <a:endParaRPr lang="en-US" altLang="en-US" dirty="0">
              <a:solidFill>
                <a:srgbClr val="FF0000"/>
              </a:solidFill>
              <a:latin typeface="Times New Roman" panose="02020603050405020304" pitchFamily="18" charset="0"/>
            </a:endParaRPr>
          </a:p>
          <a:p>
            <a:endParaRPr lang="en-US" dirty="0"/>
          </a:p>
        </p:txBody>
      </p:sp>
    </p:spTree>
    <p:extLst>
      <p:ext uri="{BB962C8B-B14F-4D97-AF65-F5344CB8AC3E}">
        <p14:creationId xmlns:p14="http://schemas.microsoft.com/office/powerpoint/2010/main" val="1702751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1"/>
            <a:ext cx="9144000" cy="3352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352800"/>
            <a:ext cx="9144000" cy="3538797"/>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505200" y="-70042"/>
            <a:ext cx="2260998" cy="369332"/>
          </a:xfrm>
          <a:prstGeom prst="rect">
            <a:avLst/>
          </a:prstGeom>
          <a:noFill/>
        </p:spPr>
        <p:txBody>
          <a:bodyPr wrap="square" rtlCol="0">
            <a:spAutoFit/>
          </a:bodyPr>
          <a:lstStyle/>
          <a:p>
            <a:r>
              <a:rPr lang="en-US" dirty="0"/>
              <a:t>Causes of Depression </a:t>
            </a:r>
          </a:p>
        </p:txBody>
      </p:sp>
      <p:sp>
        <p:nvSpPr>
          <p:cNvPr id="13" name="TextBox 12"/>
          <p:cNvSpPr txBox="1"/>
          <p:nvPr/>
        </p:nvSpPr>
        <p:spPr>
          <a:xfrm>
            <a:off x="2845355" y="3352800"/>
            <a:ext cx="3580688" cy="369332"/>
          </a:xfrm>
          <a:prstGeom prst="rect">
            <a:avLst/>
          </a:prstGeom>
          <a:noFill/>
        </p:spPr>
        <p:txBody>
          <a:bodyPr wrap="square" rtlCol="0">
            <a:spAutoFit/>
          </a:bodyPr>
          <a:lstStyle/>
          <a:p>
            <a:pPr algn="ctr"/>
            <a:r>
              <a:rPr lang="en-US" dirty="0"/>
              <a:t>Depression and Black Americans</a:t>
            </a:r>
          </a:p>
        </p:txBody>
      </p:sp>
    </p:spTree>
    <p:extLst>
      <p:ext uri="{BB962C8B-B14F-4D97-AF65-F5344CB8AC3E}">
        <p14:creationId xmlns:p14="http://schemas.microsoft.com/office/powerpoint/2010/main" val="353631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p:bldP spid="1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Causes of the Depression</a:t>
            </a:r>
            <a:endParaRPr lang="en-US" dirty="0"/>
          </a:p>
        </p:txBody>
      </p:sp>
      <p:sp>
        <p:nvSpPr>
          <p:cNvPr id="3" name="Content Placeholder 2"/>
          <p:cNvSpPr>
            <a:spLocks noGrp="1"/>
          </p:cNvSpPr>
          <p:nvPr>
            <p:ph idx="1"/>
          </p:nvPr>
        </p:nvSpPr>
        <p:spPr>
          <a:xfrm>
            <a:off x="457200" y="1417638"/>
            <a:ext cx="8229600" cy="4525963"/>
          </a:xfrm>
        </p:spPr>
        <p:txBody>
          <a:bodyPr>
            <a:normAutofit/>
          </a:bodyPr>
          <a:lstStyle/>
          <a:p>
            <a:r>
              <a:rPr lang="en-US" altLang="en-US" dirty="0">
                <a:solidFill>
                  <a:srgbClr val="FF0000"/>
                </a:solidFill>
                <a:latin typeface="Times New Roman" panose="02020603050405020304" pitchFamily="18" charset="0"/>
              </a:rPr>
              <a:t>Stock market was being run unfairly</a:t>
            </a:r>
          </a:p>
          <a:p>
            <a:pPr lvl="1"/>
            <a:r>
              <a:rPr lang="en-US" altLang="en-US" dirty="0">
                <a:latin typeface="Times New Roman" panose="02020603050405020304" pitchFamily="18" charset="0"/>
              </a:rPr>
              <a:t> weakened companies and banks</a:t>
            </a:r>
          </a:p>
        </p:txBody>
      </p:sp>
      <p:pic>
        <p:nvPicPr>
          <p:cNvPr id="4" name="Picture 3">
            <a:extLst>
              <a:ext uri="{FF2B5EF4-FFF2-40B4-BE49-F238E27FC236}">
                <a16:creationId xmlns:a16="http://schemas.microsoft.com/office/drawing/2014/main" id="{0357DC8A-8D34-4A78-8812-7A9F5CB511CF}"/>
              </a:ext>
            </a:extLst>
          </p:cNvPr>
          <p:cNvPicPr>
            <a:picLocks noChangeAspect="1"/>
          </p:cNvPicPr>
          <p:nvPr/>
        </p:nvPicPr>
        <p:blipFill>
          <a:blip r:embed="rId2"/>
          <a:stretch>
            <a:fillRect/>
          </a:stretch>
        </p:blipFill>
        <p:spPr>
          <a:xfrm>
            <a:off x="1575827" y="2560638"/>
            <a:ext cx="5992346" cy="4381500"/>
          </a:xfrm>
          <a:prstGeom prst="rect">
            <a:avLst/>
          </a:prstGeom>
        </p:spPr>
      </p:pic>
    </p:spTree>
    <p:extLst>
      <p:ext uri="{BB962C8B-B14F-4D97-AF65-F5344CB8AC3E}">
        <p14:creationId xmlns:p14="http://schemas.microsoft.com/office/powerpoint/2010/main" val="41685079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a:xfrm>
            <a:off x="1485900" y="381000"/>
            <a:ext cx="6172200" cy="1143000"/>
          </a:xfrm>
        </p:spPr>
        <p:txBody>
          <a:bodyPr/>
          <a:lstStyle/>
          <a:p>
            <a:r>
              <a:rPr lang="en-US" altLang="en-US" dirty="0"/>
              <a:t>Causes of the Depression</a:t>
            </a:r>
            <a:endParaRPr lang="en-US" altLang="en-US" dirty="0">
              <a:cs typeface="Times New Roman" panose="02020603050405020304" pitchFamily="18" charset="0"/>
            </a:endParaRPr>
          </a:p>
        </p:txBody>
      </p:sp>
      <p:sp>
        <p:nvSpPr>
          <p:cNvPr id="25603" name="Text Placeholder 4"/>
          <p:cNvSpPr>
            <a:spLocks noGrp="1"/>
          </p:cNvSpPr>
          <p:nvPr>
            <p:ph type="body" sz="half" idx="1"/>
          </p:nvPr>
        </p:nvSpPr>
        <p:spPr>
          <a:xfrm>
            <a:off x="4485167" y="1371602"/>
            <a:ext cx="4277833" cy="4525963"/>
          </a:xfrm>
        </p:spPr>
        <p:txBody>
          <a:bodyPr>
            <a:normAutofit lnSpcReduction="10000"/>
          </a:bodyPr>
          <a:lstStyle/>
          <a:p>
            <a:pPr eaLnBrk="1" hangingPunct="1"/>
            <a:r>
              <a:rPr lang="en-US" altLang="en-US" dirty="0">
                <a:solidFill>
                  <a:srgbClr val="FF0000"/>
                </a:solidFill>
                <a:latin typeface="Times New Roman" panose="02020603050405020304" pitchFamily="18" charset="0"/>
              </a:rPr>
              <a:t>Over farming in the Great Plains and South</a:t>
            </a:r>
          </a:p>
          <a:p>
            <a:pPr eaLnBrk="1" hangingPunct="1"/>
            <a:endParaRPr lang="en-US" altLang="en-US" dirty="0">
              <a:solidFill>
                <a:srgbClr val="FF0000"/>
              </a:solidFill>
              <a:latin typeface="Times New Roman" panose="02020603050405020304" pitchFamily="18" charset="0"/>
            </a:endParaRPr>
          </a:p>
          <a:p>
            <a:pPr eaLnBrk="1" hangingPunct="1"/>
            <a:r>
              <a:rPr lang="en-US" altLang="en-US" dirty="0">
                <a:latin typeface="Times New Roman" panose="02020603050405020304" pitchFamily="18" charset="0"/>
              </a:rPr>
              <a:t>Sustained </a:t>
            </a:r>
            <a:r>
              <a:rPr lang="en-US" altLang="en-US" dirty="0">
                <a:solidFill>
                  <a:srgbClr val="FF0000"/>
                </a:solidFill>
                <a:latin typeface="Times New Roman" panose="02020603050405020304" pitchFamily="18" charset="0"/>
              </a:rPr>
              <a:t>drought happened throughout region</a:t>
            </a:r>
          </a:p>
          <a:p>
            <a:pPr eaLnBrk="1" hangingPunct="1"/>
            <a:endParaRPr lang="en-US" altLang="en-US" dirty="0">
              <a:solidFill>
                <a:srgbClr val="FF0000"/>
              </a:solidFill>
              <a:latin typeface="Times New Roman" panose="02020603050405020304" pitchFamily="18" charset="0"/>
            </a:endParaRPr>
          </a:p>
          <a:p>
            <a:pPr eaLnBrk="1" hangingPunct="1"/>
            <a:r>
              <a:rPr lang="en-US" altLang="en-US" dirty="0">
                <a:latin typeface="Times New Roman" panose="02020603050405020304" pitchFamily="18" charset="0"/>
              </a:rPr>
              <a:t>High winds blew away loose topsoil</a:t>
            </a:r>
          </a:p>
        </p:txBody>
      </p:sp>
      <p:pic>
        <p:nvPicPr>
          <p:cNvPr id="20484" name="ClipArt Placeholder 6" descr="Dust Bowl.jpg"/>
          <p:cNvPicPr>
            <a:picLocks noGrp="1" noChangeAspect="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370367" y="1371602"/>
            <a:ext cx="4114800" cy="3589337"/>
          </a:xfrm>
        </p:spPr>
      </p:pic>
      <p:sp>
        <p:nvSpPr>
          <p:cNvPr id="20485" name="TextBox 8"/>
          <p:cNvSpPr txBox="1">
            <a:spLocks noChangeArrowheads="1"/>
          </p:cNvSpPr>
          <p:nvPr/>
        </p:nvSpPr>
        <p:spPr bwMode="auto">
          <a:xfrm>
            <a:off x="458971" y="5251234"/>
            <a:ext cx="46291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a:latin typeface="Times New Roman" panose="02020603050405020304" pitchFamily="18" charset="0"/>
              </a:rPr>
              <a:t>A dust cloud approaches the town of Stratford, Texas, in 1935</a:t>
            </a:r>
          </a:p>
        </p:txBody>
      </p:sp>
    </p:spTree>
    <p:extLst>
      <p:ext uri="{BB962C8B-B14F-4D97-AF65-F5344CB8AC3E}">
        <p14:creationId xmlns:p14="http://schemas.microsoft.com/office/powerpoint/2010/main" val="4671345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485900" y="457200"/>
            <a:ext cx="6172200" cy="1143000"/>
          </a:xfrm>
        </p:spPr>
        <p:txBody>
          <a:bodyPr/>
          <a:lstStyle/>
          <a:p>
            <a:r>
              <a:rPr lang="en-US" altLang="en-US" dirty="0"/>
              <a:t>Causes of the Depression</a:t>
            </a:r>
          </a:p>
        </p:txBody>
      </p:sp>
      <p:sp>
        <p:nvSpPr>
          <p:cNvPr id="72707" name="Rectangle 3"/>
          <p:cNvSpPr>
            <a:spLocks noGrp="1" noChangeArrowheads="1"/>
          </p:cNvSpPr>
          <p:nvPr>
            <p:ph type="body" idx="1"/>
          </p:nvPr>
        </p:nvSpPr>
        <p:spPr>
          <a:xfrm>
            <a:off x="-228600" y="1600202"/>
            <a:ext cx="5486400" cy="4525963"/>
          </a:xfrm>
        </p:spPr>
        <p:txBody>
          <a:bodyPr>
            <a:normAutofit/>
          </a:bodyPr>
          <a:lstStyle/>
          <a:p>
            <a:r>
              <a:rPr lang="en-US" altLang="en-US" dirty="0">
                <a:latin typeface="Times New Roman" panose="02020603050405020304" pitchFamily="18" charset="0"/>
              </a:rPr>
              <a:t>More than 500,000 Bowl left homeless by Dust</a:t>
            </a:r>
          </a:p>
          <a:p>
            <a:pPr eaLnBrk="1" hangingPunct="1"/>
            <a:r>
              <a:rPr lang="en-US" altLang="en-US" dirty="0">
                <a:latin typeface="Times New Roman" panose="02020603050405020304" pitchFamily="18" charset="0"/>
              </a:rPr>
              <a:t>Storms blew large amounts of dust from the Plains into cities such as Chicago and Buffalo</a:t>
            </a:r>
          </a:p>
          <a:p>
            <a:pPr eaLnBrk="1" hangingPunct="1"/>
            <a:r>
              <a:rPr lang="en-US" altLang="en-US" dirty="0">
                <a:latin typeface="Times New Roman" panose="02020603050405020304" pitchFamily="18" charset="0"/>
              </a:rPr>
              <a:t>“Red snow” fell on towns in New England</a:t>
            </a:r>
          </a:p>
        </p:txBody>
      </p:sp>
      <p:pic>
        <p:nvPicPr>
          <p:cNvPr id="21508" name="Picture 5" descr="dust bowl 2"/>
          <p:cNvPicPr>
            <a:picLocks noChangeAspect="1" noChangeArrowheads="1"/>
          </p:cNvPicPr>
          <p:nvPr/>
        </p:nvPicPr>
        <p:blipFill>
          <a:blip r:embed="rId3">
            <a:extLst>
              <a:ext uri="{28A0092B-C50C-407E-A947-70E740481C1C}">
                <a14:useLocalDpi xmlns:a14="http://schemas.microsoft.com/office/drawing/2010/main" val="0"/>
              </a:ext>
            </a:extLst>
          </a:blip>
          <a:srcRect t="522" r="10545"/>
          <a:stretch>
            <a:fillRect/>
          </a:stretch>
        </p:blipFill>
        <p:spPr bwMode="auto">
          <a:xfrm>
            <a:off x="5486400" y="1562986"/>
            <a:ext cx="3429000" cy="381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31671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7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2284" y="-228600"/>
            <a:ext cx="8229600" cy="1143000"/>
          </a:xfrm>
        </p:spPr>
        <p:txBody>
          <a:bodyPr/>
          <a:lstStyle/>
          <a:p>
            <a:pPr eaLnBrk="1" hangingPunct="1"/>
            <a:r>
              <a:rPr lang="en-US" altLang="en-US" sz="4000" dirty="0"/>
              <a:t>Statistics of the Great Depression</a:t>
            </a:r>
          </a:p>
        </p:txBody>
      </p:sp>
      <p:sp>
        <p:nvSpPr>
          <p:cNvPr id="8195" name="Rectangle 3"/>
          <p:cNvSpPr>
            <a:spLocks noGrp="1" noChangeArrowheads="1"/>
          </p:cNvSpPr>
          <p:nvPr>
            <p:ph type="body" idx="1"/>
          </p:nvPr>
        </p:nvSpPr>
        <p:spPr>
          <a:xfrm>
            <a:off x="76200" y="609600"/>
            <a:ext cx="8839200" cy="6172200"/>
          </a:xfrm>
        </p:spPr>
        <p:txBody>
          <a:bodyPr>
            <a:normAutofit/>
          </a:bodyPr>
          <a:lstStyle/>
          <a:p>
            <a:r>
              <a:rPr lang="en-US" dirty="0"/>
              <a:t>The average income of the American family dropped by 40 percent from 1929 to 1932</a:t>
            </a:r>
          </a:p>
          <a:p>
            <a:r>
              <a:rPr lang="en-US" dirty="0"/>
              <a:t>Income fell from $2,300 to $1,500 per year</a:t>
            </a:r>
          </a:p>
          <a:p>
            <a:pPr lvl="1"/>
            <a:r>
              <a:rPr lang="en-US" dirty="0"/>
              <a:t>(In 2017 dollars=$32,924 down to $21,472)</a:t>
            </a:r>
          </a:p>
          <a:p>
            <a:r>
              <a:rPr lang="en-US" altLang="en-US" dirty="0"/>
              <a:t>Unemployment rate was at 16.3% in 1931 and rose as high as 25%</a:t>
            </a:r>
          </a:p>
          <a:p>
            <a:pPr lvl="1" eaLnBrk="1" hangingPunct="1"/>
            <a:r>
              <a:rPr lang="en-US" altLang="en-US" dirty="0"/>
              <a:t>Today the unemployment rate is 4.5%</a:t>
            </a:r>
          </a:p>
          <a:p>
            <a:pPr eaLnBrk="1" hangingPunct="1"/>
            <a:r>
              <a:rPr lang="en-US" altLang="en-US" dirty="0"/>
              <a:t>By the beginning of the 40’s more than 2.5 millions people had left the Great Plains</a:t>
            </a:r>
          </a:p>
          <a:p>
            <a:pPr lvl="1" eaLnBrk="1" hangingPunct="1"/>
            <a:r>
              <a:rPr lang="en-US" altLang="en-US" dirty="0"/>
              <a:t>Around 200,000 went to California</a:t>
            </a:r>
          </a:p>
          <a:p>
            <a:pPr lvl="1" eaLnBrk="1" hangingPunct="1"/>
            <a:r>
              <a:rPr lang="en-US" altLang="en-US" dirty="0"/>
              <a:t>100,000,000 acres were affected </a:t>
            </a:r>
          </a:p>
        </p:txBody>
      </p:sp>
    </p:spTree>
    <p:extLst>
      <p:ext uri="{BB962C8B-B14F-4D97-AF65-F5344CB8AC3E}">
        <p14:creationId xmlns:p14="http://schemas.microsoft.com/office/powerpoint/2010/main" val="16363141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Crazy Facts</a:t>
            </a:r>
          </a:p>
        </p:txBody>
      </p:sp>
      <p:sp>
        <p:nvSpPr>
          <p:cNvPr id="3" name="Content Placeholder 2"/>
          <p:cNvSpPr>
            <a:spLocks noGrp="1"/>
          </p:cNvSpPr>
          <p:nvPr>
            <p:ph idx="1"/>
          </p:nvPr>
        </p:nvSpPr>
        <p:spPr/>
        <p:txBody>
          <a:bodyPr/>
          <a:lstStyle/>
          <a:p>
            <a:r>
              <a:rPr lang="en-US" dirty="0"/>
              <a:t>Zippers became widely used because buttons became too expensive.</a:t>
            </a:r>
          </a:p>
          <a:p>
            <a:endParaRPr lang="en-US" dirty="0"/>
          </a:p>
          <a:p>
            <a:r>
              <a:rPr lang="en-US" dirty="0"/>
              <a:t>Because the circulation of money was so low, the U.S. didn't mint nickels in 1932 or 1933</a:t>
            </a:r>
          </a:p>
          <a:p>
            <a:endParaRPr lang="en-US" dirty="0"/>
          </a:p>
        </p:txBody>
      </p:sp>
    </p:spTree>
    <p:extLst>
      <p:ext uri="{BB962C8B-B14F-4D97-AF65-F5344CB8AC3E}">
        <p14:creationId xmlns:p14="http://schemas.microsoft.com/office/powerpoint/2010/main" val="12394100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1485900" y="381000"/>
            <a:ext cx="6172200" cy="1143000"/>
          </a:xfrm>
        </p:spPr>
        <p:txBody>
          <a:bodyPr/>
          <a:lstStyle/>
          <a:p>
            <a:pPr eaLnBrk="1" hangingPunct="1"/>
            <a:r>
              <a:rPr lang="en-US" altLang="en-US"/>
              <a:t>The Plight of the “Okies”</a:t>
            </a:r>
          </a:p>
        </p:txBody>
      </p:sp>
      <p:sp>
        <p:nvSpPr>
          <p:cNvPr id="226309" name="Rectangle 5"/>
          <p:cNvSpPr>
            <a:spLocks noGrp="1" noChangeArrowheads="1"/>
          </p:cNvSpPr>
          <p:nvPr>
            <p:ph type="body" sz="half" idx="1"/>
          </p:nvPr>
        </p:nvSpPr>
        <p:spPr>
          <a:xfrm>
            <a:off x="4800600" y="1447802"/>
            <a:ext cx="3086100" cy="4525963"/>
          </a:xfrm>
        </p:spPr>
        <p:txBody>
          <a:bodyPr>
            <a:normAutofit fontScale="85000" lnSpcReduction="10000"/>
          </a:bodyPr>
          <a:lstStyle/>
          <a:p>
            <a:pPr eaLnBrk="1" hangingPunct="1"/>
            <a:r>
              <a:rPr lang="en-US" altLang="en-US">
                <a:latin typeface="Times New Roman" panose="02020603050405020304" pitchFamily="18" charset="0"/>
              </a:rPr>
              <a:t>Farmers from Oklahoma fled the Dust Bowl</a:t>
            </a:r>
          </a:p>
          <a:p>
            <a:pPr eaLnBrk="1" hangingPunct="1"/>
            <a:r>
              <a:rPr lang="en-US" altLang="en-US">
                <a:latin typeface="Times New Roman" panose="02020603050405020304" pitchFamily="18" charset="0"/>
              </a:rPr>
              <a:t>Went to California for  farm jobs</a:t>
            </a:r>
          </a:p>
          <a:p>
            <a:pPr eaLnBrk="1" hangingPunct="1"/>
            <a:r>
              <a:rPr lang="en-US" altLang="en-US">
                <a:latin typeface="Times New Roman" panose="02020603050405020304" pitchFamily="18" charset="0"/>
              </a:rPr>
              <a:t>Possibly 15 percent of Oklahoma’s population became migrants</a:t>
            </a:r>
          </a:p>
        </p:txBody>
      </p:sp>
      <p:pic>
        <p:nvPicPr>
          <p:cNvPr id="22532" name="Picture 7" descr="okies 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485901" y="1447802"/>
            <a:ext cx="3188494" cy="4308475"/>
          </a:xfrm>
          <a:noFill/>
        </p:spPr>
      </p:pic>
      <p:sp>
        <p:nvSpPr>
          <p:cNvPr id="22533" name="TextBox 4"/>
          <p:cNvSpPr txBox="1">
            <a:spLocks noChangeArrowheads="1"/>
          </p:cNvSpPr>
          <p:nvPr/>
        </p:nvSpPr>
        <p:spPr bwMode="auto">
          <a:xfrm>
            <a:off x="1543050" y="5791200"/>
            <a:ext cx="30861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latin typeface="Times New Roman" panose="02020603050405020304" pitchFamily="18" charset="0"/>
                <a:cs typeface="Times New Roman" panose="02020603050405020304" pitchFamily="18" charset="0"/>
              </a:rPr>
              <a:t>A woman and her child rest beside their car during their trip west</a:t>
            </a:r>
          </a:p>
        </p:txBody>
      </p:sp>
    </p:spTree>
    <p:extLst>
      <p:ext uri="{BB962C8B-B14F-4D97-AF65-F5344CB8AC3E}">
        <p14:creationId xmlns:p14="http://schemas.microsoft.com/office/powerpoint/2010/main" val="15830027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630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630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630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9"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485900" y="381000"/>
            <a:ext cx="6172200" cy="1143000"/>
          </a:xfrm>
        </p:spPr>
        <p:txBody>
          <a:bodyPr/>
          <a:lstStyle/>
          <a:p>
            <a:pPr eaLnBrk="1" hangingPunct="1"/>
            <a:r>
              <a:rPr lang="en-US" altLang="en-US"/>
              <a:t>Hardships</a:t>
            </a:r>
          </a:p>
        </p:txBody>
      </p:sp>
      <p:sp>
        <p:nvSpPr>
          <p:cNvPr id="229386" name="Rectangle 10"/>
          <p:cNvSpPr>
            <a:spLocks noGrp="1" noChangeArrowheads="1"/>
          </p:cNvSpPr>
          <p:nvPr>
            <p:ph type="body" sz="half" idx="2"/>
          </p:nvPr>
        </p:nvSpPr>
        <p:spPr>
          <a:xfrm>
            <a:off x="1428750" y="1554163"/>
            <a:ext cx="2400300" cy="4525962"/>
          </a:xfrm>
        </p:spPr>
        <p:txBody>
          <a:bodyPr>
            <a:normAutofit fontScale="92500" lnSpcReduction="10000"/>
          </a:bodyPr>
          <a:lstStyle/>
          <a:p>
            <a:pPr eaLnBrk="1" hangingPunct="1"/>
            <a:r>
              <a:rPr lang="en-US" altLang="en-US">
                <a:latin typeface="Times New Roman" panose="02020603050405020304" pitchFamily="18" charset="0"/>
              </a:rPr>
              <a:t>“Camps” unsanitary</a:t>
            </a:r>
          </a:p>
          <a:p>
            <a:pPr eaLnBrk="1" hangingPunct="1"/>
            <a:r>
              <a:rPr lang="en-US" altLang="en-US">
                <a:latin typeface="Times New Roman" panose="02020603050405020304" pitchFamily="18" charset="0"/>
              </a:rPr>
              <a:t>Wages decreased for large numbers </a:t>
            </a:r>
          </a:p>
          <a:p>
            <a:pPr eaLnBrk="1" hangingPunct="1"/>
            <a:r>
              <a:rPr lang="en-US" altLang="en-US">
                <a:latin typeface="Times New Roman" panose="02020603050405020304" pitchFamily="18" charset="0"/>
              </a:rPr>
              <a:t>California passed an “anti-Okie” law</a:t>
            </a:r>
          </a:p>
        </p:txBody>
      </p:sp>
      <p:pic>
        <p:nvPicPr>
          <p:cNvPr id="23556" name="Picture 5" descr="Migrant Family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3350" y="1524001"/>
            <a:ext cx="377190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6"/>
          <p:cNvSpPr txBox="1">
            <a:spLocks noChangeArrowheads="1"/>
          </p:cNvSpPr>
          <p:nvPr/>
        </p:nvSpPr>
        <p:spPr bwMode="auto">
          <a:xfrm>
            <a:off x="3943350" y="5668963"/>
            <a:ext cx="3771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b="0">
                <a:latin typeface="Times New Roman" panose="02020603050405020304" pitchFamily="18" charset="0"/>
              </a:rPr>
              <a:t>A migrant camp in California</a:t>
            </a:r>
          </a:p>
        </p:txBody>
      </p:sp>
    </p:spTree>
    <p:extLst>
      <p:ext uri="{BB962C8B-B14F-4D97-AF65-F5344CB8AC3E}">
        <p14:creationId xmlns:p14="http://schemas.microsoft.com/office/powerpoint/2010/main" val="6842392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938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938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93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6"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9"/>
          <p:cNvSpPr>
            <a:spLocks noGrp="1" noChangeArrowheads="1"/>
          </p:cNvSpPr>
          <p:nvPr>
            <p:ph type="title"/>
          </p:nvPr>
        </p:nvSpPr>
        <p:spPr>
          <a:xfrm>
            <a:off x="1485900" y="381000"/>
            <a:ext cx="6172200" cy="1143000"/>
          </a:xfrm>
        </p:spPr>
        <p:txBody>
          <a:bodyPr/>
          <a:lstStyle/>
          <a:p>
            <a:pPr eaLnBrk="1" hangingPunct="1"/>
            <a:r>
              <a:rPr lang="en-US" altLang="en-US"/>
              <a:t>The “Migrant Mother”</a:t>
            </a:r>
          </a:p>
        </p:txBody>
      </p:sp>
      <p:sp>
        <p:nvSpPr>
          <p:cNvPr id="86026" name="Rectangle 10"/>
          <p:cNvSpPr>
            <a:spLocks noGrp="1" noChangeArrowheads="1"/>
          </p:cNvSpPr>
          <p:nvPr>
            <p:ph type="body" sz="half" idx="1"/>
          </p:nvPr>
        </p:nvSpPr>
        <p:spPr>
          <a:xfrm>
            <a:off x="4572000" y="1447802"/>
            <a:ext cx="3257550" cy="4525963"/>
          </a:xfrm>
        </p:spPr>
        <p:txBody>
          <a:bodyPr>
            <a:normAutofit fontScale="85000" lnSpcReduction="10000"/>
          </a:bodyPr>
          <a:lstStyle/>
          <a:p>
            <a:pPr eaLnBrk="1" hangingPunct="1"/>
            <a:r>
              <a:rPr lang="en-US" altLang="en-US">
                <a:latin typeface="Times New Roman" panose="02020603050405020304" pitchFamily="18" charset="0"/>
              </a:rPr>
              <a:t>One of the most famous New Deal–era photos</a:t>
            </a:r>
          </a:p>
          <a:p>
            <a:pPr eaLnBrk="1" hangingPunct="1"/>
            <a:r>
              <a:rPr lang="en-US" altLang="en-US">
                <a:latin typeface="Times New Roman" panose="02020603050405020304" pitchFamily="18" charset="0"/>
              </a:rPr>
              <a:t>Shot for the Resettlement Administration by Dorothea Lange</a:t>
            </a:r>
          </a:p>
          <a:p>
            <a:pPr eaLnBrk="1" hangingPunct="1"/>
            <a:r>
              <a:rPr lang="en-US" altLang="en-US">
                <a:latin typeface="Times New Roman" panose="02020603050405020304" pitchFamily="18" charset="0"/>
              </a:rPr>
              <a:t>Taken in California in February or March 1936</a:t>
            </a:r>
          </a:p>
        </p:txBody>
      </p:sp>
      <p:pic>
        <p:nvPicPr>
          <p:cNvPr id="24580" name="Picture 12" descr="migrant mothe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5424" t="6992" r="4181" b="7120"/>
          <a:stretch>
            <a:fillRect/>
          </a:stretch>
        </p:blipFill>
        <p:spPr>
          <a:xfrm>
            <a:off x="1410891" y="1447800"/>
            <a:ext cx="2989659" cy="4724400"/>
          </a:xfrm>
          <a:noFill/>
        </p:spPr>
      </p:pic>
    </p:spTree>
    <p:extLst>
      <p:ext uri="{BB962C8B-B14F-4D97-AF65-F5344CB8AC3E}">
        <p14:creationId xmlns:p14="http://schemas.microsoft.com/office/powerpoint/2010/main" val="3834235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2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02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60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6"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1485900" y="381000"/>
            <a:ext cx="6172200" cy="1143000"/>
          </a:xfrm>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r>
              <a:rPr lang="en-US" altLang="en-US"/>
              <a:t>The Day the Bubble Burst</a:t>
            </a:r>
          </a:p>
        </p:txBody>
      </p:sp>
      <p:sp>
        <p:nvSpPr>
          <p:cNvPr id="8197" name="Rectangle 5"/>
          <p:cNvSpPr>
            <a:spLocks noGrp="1" noChangeArrowheads="1"/>
          </p:cNvSpPr>
          <p:nvPr>
            <p:ph type="body" sz="half" idx="1"/>
          </p:nvPr>
        </p:nvSpPr>
        <p:spPr>
          <a:xfrm>
            <a:off x="5372100" y="1462088"/>
            <a:ext cx="2343150" cy="4525962"/>
          </a:xfrm>
        </p:spPr>
        <p:txBody>
          <a:bodyPr>
            <a:normAutofit fontScale="85000" lnSpcReduction="20000"/>
          </a:bodyPr>
          <a:lstStyle/>
          <a:p>
            <a:pPr eaLnBrk="1" hangingPunct="1"/>
            <a:r>
              <a:rPr lang="en-US" altLang="en-US">
                <a:latin typeface="Times New Roman" panose="02020603050405020304" pitchFamily="18" charset="0"/>
              </a:rPr>
              <a:t>October 29, 1929</a:t>
            </a:r>
          </a:p>
          <a:p>
            <a:pPr eaLnBrk="1" hangingPunct="1"/>
            <a:r>
              <a:rPr lang="en-US" altLang="en-US">
                <a:latin typeface="Times New Roman" panose="02020603050405020304" pitchFamily="18" charset="0"/>
              </a:rPr>
              <a:t>More than 16 million shares traded in one day</a:t>
            </a:r>
          </a:p>
          <a:p>
            <a:pPr eaLnBrk="1" hangingPunct="1"/>
            <a:r>
              <a:rPr lang="en-US" altLang="en-US">
                <a:latin typeface="Times New Roman" panose="02020603050405020304" pitchFamily="18" charset="0"/>
              </a:rPr>
              <a:t>Stock market lost $30 billion</a:t>
            </a:r>
          </a:p>
          <a:p>
            <a:pPr eaLnBrk="1" hangingPunct="1"/>
            <a:r>
              <a:rPr lang="en-US" altLang="en-US">
                <a:latin typeface="Times New Roman" panose="02020603050405020304" pitchFamily="18" charset="0"/>
              </a:rPr>
              <a:t>Beginning of the “Great Depression”</a:t>
            </a:r>
          </a:p>
        </p:txBody>
      </p:sp>
      <p:pic>
        <p:nvPicPr>
          <p:cNvPr id="6148" name="Picture 7" descr="NYS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428750" y="1462088"/>
            <a:ext cx="3886200" cy="4095750"/>
          </a:xfrm>
          <a:noFill/>
        </p:spPr>
      </p:pic>
      <p:sp>
        <p:nvSpPr>
          <p:cNvPr id="6149" name="Text Box 8"/>
          <p:cNvSpPr txBox="1">
            <a:spLocks noChangeArrowheads="1"/>
          </p:cNvSpPr>
          <p:nvPr/>
        </p:nvSpPr>
        <p:spPr bwMode="auto">
          <a:xfrm>
            <a:off x="1200150" y="5653088"/>
            <a:ext cx="4286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a:latin typeface="Times New Roman" panose="02020603050405020304" pitchFamily="18" charset="0"/>
              </a:rPr>
              <a:t>The trading floor of the New York Stock Exchange in 1929</a:t>
            </a:r>
          </a:p>
        </p:txBody>
      </p:sp>
    </p:spTree>
    <p:extLst>
      <p:ext uri="{BB962C8B-B14F-4D97-AF65-F5344CB8AC3E}">
        <p14:creationId xmlns:p14="http://schemas.microsoft.com/office/powerpoint/2010/main" val="23652797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1485900" y="381000"/>
            <a:ext cx="6172200" cy="1143000"/>
          </a:xfrm>
        </p:spPr>
        <p:txBody>
          <a:bodyPr/>
          <a:lstStyle/>
          <a:p>
            <a:pPr eaLnBrk="1" hangingPunct="1"/>
            <a:r>
              <a:rPr lang="en-US" altLang="en-US">
                <a:cs typeface="Times New Roman" panose="02020603050405020304" pitchFamily="18" charset="0"/>
              </a:rPr>
              <a:t>Banking System Collapse</a:t>
            </a:r>
          </a:p>
        </p:txBody>
      </p:sp>
      <p:sp>
        <p:nvSpPr>
          <p:cNvPr id="11269" name="Rectangle 5"/>
          <p:cNvSpPr>
            <a:spLocks noGrp="1" noChangeArrowheads="1"/>
          </p:cNvSpPr>
          <p:nvPr>
            <p:ph type="body" sz="half" idx="1"/>
          </p:nvPr>
        </p:nvSpPr>
        <p:spPr>
          <a:xfrm>
            <a:off x="1485900" y="1371602"/>
            <a:ext cx="2343150" cy="4525963"/>
          </a:xfrm>
        </p:spPr>
        <p:txBody>
          <a:bodyPr>
            <a:normAutofit fontScale="77500" lnSpcReduction="20000"/>
          </a:bodyPr>
          <a:lstStyle/>
          <a:p>
            <a:pPr eaLnBrk="1" hangingPunct="1"/>
            <a:r>
              <a:rPr lang="en-US" altLang="en-US">
                <a:latin typeface="Times New Roman" panose="02020603050405020304" pitchFamily="18" charset="0"/>
                <a:cs typeface="Times New Roman" panose="02020603050405020304" pitchFamily="18" charset="0"/>
              </a:rPr>
              <a:t>Banks invested heavily in the market</a:t>
            </a:r>
          </a:p>
          <a:p>
            <a:pPr eaLnBrk="1" hangingPunct="1"/>
            <a:r>
              <a:rPr lang="en-US" altLang="en-US">
                <a:latin typeface="Times New Roman" panose="02020603050405020304" pitchFamily="18" charset="0"/>
                <a:cs typeface="Times New Roman" panose="02020603050405020304" pitchFamily="18" charset="0"/>
              </a:rPr>
              <a:t>Collapse of market led to bank failures</a:t>
            </a:r>
          </a:p>
          <a:p>
            <a:pPr eaLnBrk="1" hangingPunct="1"/>
            <a:r>
              <a:rPr lang="en-US" altLang="en-US">
                <a:latin typeface="Times New Roman" panose="02020603050405020304" pitchFamily="18" charset="0"/>
                <a:cs typeface="Times New Roman" panose="02020603050405020304" pitchFamily="18" charset="0"/>
              </a:rPr>
              <a:t>Many depositors panicked, leading to even more bank failures</a:t>
            </a:r>
            <a:endParaRPr lang="en-US" altLang="en-US">
              <a:latin typeface="Times New Roman" panose="02020603050405020304" pitchFamily="18" charset="0"/>
            </a:endParaRPr>
          </a:p>
        </p:txBody>
      </p:sp>
      <p:pic>
        <p:nvPicPr>
          <p:cNvPr id="7172" name="Picture 7" descr="bank closings 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886200" y="1492252"/>
            <a:ext cx="3886200" cy="4240213"/>
          </a:xfrm>
          <a:noFill/>
        </p:spPr>
      </p:pic>
      <p:sp>
        <p:nvSpPr>
          <p:cNvPr id="7173" name="Text Box 9"/>
          <p:cNvSpPr txBox="1">
            <a:spLocks noChangeArrowheads="1"/>
          </p:cNvSpPr>
          <p:nvPr/>
        </p:nvSpPr>
        <p:spPr bwMode="auto">
          <a:xfrm>
            <a:off x="3943350" y="5759450"/>
            <a:ext cx="37719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a:latin typeface="Times New Roman" panose="02020603050405020304" pitchFamily="18" charset="0"/>
              </a:rPr>
              <a:t>Worried depositors wait outside a bank hoping to withdraw their savings</a:t>
            </a:r>
          </a:p>
        </p:txBody>
      </p:sp>
    </p:spTree>
    <p:extLst>
      <p:ext uri="{BB962C8B-B14F-4D97-AF65-F5344CB8AC3E}">
        <p14:creationId xmlns:p14="http://schemas.microsoft.com/office/powerpoint/2010/main" val="4095713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Lucky U.S.</a:t>
            </a:r>
          </a:p>
        </p:txBody>
      </p:sp>
      <p:sp>
        <p:nvSpPr>
          <p:cNvPr id="3" name="Content Placeholder 2"/>
          <p:cNvSpPr>
            <a:spLocks noGrp="1"/>
          </p:cNvSpPr>
          <p:nvPr>
            <p:ph idx="1"/>
          </p:nvPr>
        </p:nvSpPr>
        <p:spPr/>
        <p:txBody>
          <a:bodyPr/>
          <a:lstStyle/>
          <a:p>
            <a:r>
              <a:rPr lang="en-US" dirty="0"/>
              <a:t>The U.S. demonstrated one of its greatest strengths after World War One</a:t>
            </a:r>
          </a:p>
          <a:p>
            <a:endParaRPr lang="en-US" dirty="0"/>
          </a:p>
          <a:p>
            <a:r>
              <a:rPr lang="en-US" dirty="0"/>
              <a:t>IT IS NOT IN EUROPE!</a:t>
            </a:r>
          </a:p>
          <a:p>
            <a:endParaRPr lang="en-US" dirty="0"/>
          </a:p>
          <a:p>
            <a:r>
              <a:rPr lang="en-US" dirty="0"/>
              <a:t>The U.S. was still growing economically and now much of Europe was DEVISTATED!</a:t>
            </a:r>
          </a:p>
        </p:txBody>
      </p:sp>
    </p:spTree>
    <p:extLst>
      <p:ext uri="{BB962C8B-B14F-4D97-AF65-F5344CB8AC3E}">
        <p14:creationId xmlns:p14="http://schemas.microsoft.com/office/powerpoint/2010/main" val="150355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28600"/>
            <a:ext cx="8229600" cy="1143000"/>
          </a:xfrm>
        </p:spPr>
        <p:txBody>
          <a:bodyPr>
            <a:normAutofit/>
          </a:bodyPr>
          <a:lstStyle/>
          <a:p>
            <a:r>
              <a:rPr lang="en-US" dirty="0"/>
              <a:t>Depression and Black Americans</a:t>
            </a:r>
          </a:p>
        </p:txBody>
      </p:sp>
      <p:sp>
        <p:nvSpPr>
          <p:cNvPr id="3" name="Content Placeholder 2"/>
          <p:cNvSpPr>
            <a:spLocks noGrp="1"/>
          </p:cNvSpPr>
          <p:nvPr>
            <p:ph idx="1"/>
          </p:nvPr>
        </p:nvSpPr>
        <p:spPr>
          <a:xfrm>
            <a:off x="152400" y="685800"/>
            <a:ext cx="8915400" cy="5943600"/>
          </a:xfrm>
        </p:spPr>
        <p:txBody>
          <a:bodyPr>
            <a:normAutofit fontScale="92500" lnSpcReduction="20000"/>
          </a:bodyPr>
          <a:lstStyle/>
          <a:p>
            <a:pPr>
              <a:buFontTx/>
              <a:buChar char="•"/>
            </a:pPr>
            <a:r>
              <a:rPr lang="en-US" altLang="en-US" dirty="0"/>
              <a:t>Manufacturing-based economy in the North, black workers lost jobs at higher rates than white</a:t>
            </a:r>
          </a:p>
          <a:p>
            <a:pPr>
              <a:buFontTx/>
              <a:buChar char="•"/>
            </a:pPr>
            <a:endParaRPr lang="en-US" altLang="en-US" dirty="0">
              <a:solidFill>
                <a:srgbClr val="FF0000"/>
              </a:solidFill>
            </a:endParaRPr>
          </a:p>
          <a:p>
            <a:pPr lvl="1">
              <a:buFontTx/>
              <a:buChar char="•"/>
            </a:pPr>
            <a:r>
              <a:rPr lang="en-US" altLang="en-US" dirty="0"/>
              <a:t>Many factories/companies were likely to fire non-white employees first</a:t>
            </a:r>
          </a:p>
          <a:p>
            <a:pPr>
              <a:buFontTx/>
              <a:buChar char="•"/>
            </a:pPr>
            <a:r>
              <a:rPr lang="en-US" altLang="en-US" dirty="0">
                <a:solidFill>
                  <a:srgbClr val="FF0000"/>
                </a:solidFill>
              </a:rPr>
              <a:t>Many lost jobs gained during the Great Migration</a:t>
            </a:r>
          </a:p>
          <a:p>
            <a:pPr lvl="1">
              <a:buFontTx/>
              <a:buChar char="•"/>
            </a:pPr>
            <a:r>
              <a:rPr lang="en-US" altLang="en-US" dirty="0"/>
              <a:t>Domestic workers lost their jobs when their employers could no longer pay them</a:t>
            </a:r>
          </a:p>
          <a:p>
            <a:pPr lvl="1">
              <a:buFontTx/>
              <a:buChar char="•"/>
            </a:pPr>
            <a:endParaRPr lang="en-US" altLang="en-US" dirty="0"/>
          </a:p>
          <a:p>
            <a:pPr>
              <a:buFontTx/>
              <a:buChar char="•"/>
            </a:pPr>
            <a:r>
              <a:rPr lang="en-US" altLang="en-US" dirty="0"/>
              <a:t>African American communities </a:t>
            </a:r>
            <a:r>
              <a:rPr lang="en-US" altLang="en-US" dirty="0">
                <a:solidFill>
                  <a:srgbClr val="FF0000"/>
                </a:solidFill>
              </a:rPr>
              <a:t>had</a:t>
            </a:r>
            <a:r>
              <a:rPr lang="en-US" altLang="en-US" dirty="0"/>
              <a:t> some of the </a:t>
            </a:r>
            <a:r>
              <a:rPr lang="en-US" altLang="en-US" dirty="0">
                <a:solidFill>
                  <a:srgbClr val="FF0000"/>
                </a:solidFill>
              </a:rPr>
              <a:t>highest unemployment rates in the country</a:t>
            </a:r>
            <a:r>
              <a:rPr lang="en-US" altLang="en-US" dirty="0"/>
              <a:t> during the Depression</a:t>
            </a:r>
          </a:p>
          <a:p>
            <a:r>
              <a:rPr lang="en-US" dirty="0"/>
              <a:t>50% compared to at white unemployment rate of closer to 25%</a:t>
            </a:r>
          </a:p>
        </p:txBody>
      </p:sp>
    </p:spTree>
    <p:extLst>
      <p:ext uri="{BB962C8B-B14F-4D97-AF65-F5344CB8AC3E}">
        <p14:creationId xmlns:p14="http://schemas.microsoft.com/office/powerpoint/2010/main" val="935210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a:t>Depression and Black Americans</a:t>
            </a:r>
          </a:p>
        </p:txBody>
      </p:sp>
      <p:sp>
        <p:nvSpPr>
          <p:cNvPr id="3" name="Content Placeholder 2"/>
          <p:cNvSpPr>
            <a:spLocks noGrp="1"/>
          </p:cNvSpPr>
          <p:nvPr>
            <p:ph idx="1"/>
          </p:nvPr>
        </p:nvSpPr>
        <p:spPr>
          <a:xfrm>
            <a:off x="457200" y="762000"/>
            <a:ext cx="8229600" cy="4525963"/>
          </a:xfrm>
        </p:spPr>
        <p:txBody>
          <a:bodyPr>
            <a:normAutofit/>
          </a:bodyPr>
          <a:lstStyle/>
          <a:p>
            <a:r>
              <a:rPr lang="en-US" altLang="en-US" dirty="0"/>
              <a:t>African Americans barred from some relief</a:t>
            </a:r>
            <a:r>
              <a:rPr lang="en-US" altLang="en-US" dirty="0">
                <a:cs typeface="Arial" panose="020B0604020202020204" pitchFamily="34" charset="0"/>
              </a:rPr>
              <a:t>—</a:t>
            </a:r>
            <a:r>
              <a:rPr lang="en-US" altLang="en-US" dirty="0"/>
              <a:t>religious and charity organizations; government jobs for white applicants only  </a:t>
            </a:r>
          </a:p>
          <a:p>
            <a:endParaRPr lang="en-US" dirty="0"/>
          </a:p>
        </p:txBody>
      </p:sp>
      <p:pic>
        <p:nvPicPr>
          <p:cNvPr id="5" name="Picture 4">
            <a:extLst>
              <a:ext uri="{FF2B5EF4-FFF2-40B4-BE49-F238E27FC236}">
                <a16:creationId xmlns:a16="http://schemas.microsoft.com/office/drawing/2014/main" id="{C01A897F-940D-4B86-B84A-848A73B7C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2438400"/>
            <a:ext cx="5791200" cy="4160012"/>
          </a:xfrm>
          <a:prstGeom prst="rect">
            <a:avLst/>
          </a:prstGeom>
        </p:spPr>
      </p:pic>
    </p:spTree>
    <p:extLst>
      <p:ext uri="{BB962C8B-B14F-4D97-AF65-F5344CB8AC3E}">
        <p14:creationId xmlns:p14="http://schemas.microsoft.com/office/powerpoint/2010/main" val="13343777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E77F5-227F-4F93-B7E6-255F621725F1}"/>
              </a:ext>
            </a:extLst>
          </p:cNvPr>
          <p:cNvSpPr>
            <a:spLocks noGrp="1"/>
          </p:cNvSpPr>
          <p:nvPr>
            <p:ph type="title"/>
          </p:nvPr>
        </p:nvSpPr>
        <p:spPr/>
        <p:txBody>
          <a:bodyPr/>
          <a:lstStyle/>
          <a:p>
            <a:r>
              <a:rPr lang="en-US" dirty="0"/>
              <a:t>Depression and Black Americans</a:t>
            </a:r>
          </a:p>
        </p:txBody>
      </p:sp>
      <p:pic>
        <p:nvPicPr>
          <p:cNvPr id="5" name="Content Placeholder 4">
            <a:extLst>
              <a:ext uri="{FF2B5EF4-FFF2-40B4-BE49-F238E27FC236}">
                <a16:creationId xmlns:a16="http://schemas.microsoft.com/office/drawing/2014/main" id="{3073AD6C-81EA-43DA-B720-9F3A9274B9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7089" y="2286000"/>
            <a:ext cx="5906911" cy="3962400"/>
          </a:xfrm>
        </p:spPr>
      </p:pic>
      <p:sp>
        <p:nvSpPr>
          <p:cNvPr id="7" name="TextBox 6">
            <a:extLst>
              <a:ext uri="{FF2B5EF4-FFF2-40B4-BE49-F238E27FC236}">
                <a16:creationId xmlns:a16="http://schemas.microsoft.com/office/drawing/2014/main" id="{562DAB1B-743A-4F95-A410-B2AE46A0E6D4}"/>
              </a:ext>
            </a:extLst>
          </p:cNvPr>
          <p:cNvSpPr txBox="1"/>
          <p:nvPr/>
        </p:nvSpPr>
        <p:spPr>
          <a:xfrm>
            <a:off x="304801" y="1417638"/>
            <a:ext cx="2932288" cy="5109091"/>
          </a:xfrm>
          <a:prstGeom prst="rect">
            <a:avLst/>
          </a:prstGeom>
          <a:noFill/>
        </p:spPr>
        <p:txBody>
          <a:bodyPr wrap="square" rtlCol="0">
            <a:spAutoFit/>
          </a:bodyPr>
          <a:lstStyle/>
          <a:p>
            <a:pPr>
              <a:buFontTx/>
              <a:buChar char="•"/>
            </a:pPr>
            <a:r>
              <a:rPr lang="en-US" altLang="en-US" sz="2800" dirty="0"/>
              <a:t>Black</a:t>
            </a:r>
            <a:r>
              <a:rPr lang="en-US" altLang="en-US" sz="2800" dirty="0">
                <a:solidFill>
                  <a:srgbClr val="FF0000"/>
                </a:solidFill>
              </a:rPr>
              <a:t> farmers lost </a:t>
            </a:r>
            <a:r>
              <a:rPr lang="en-US" altLang="en-US" sz="2800" dirty="0"/>
              <a:t>much of the </a:t>
            </a:r>
            <a:r>
              <a:rPr lang="en-US" altLang="en-US" sz="2800" dirty="0">
                <a:solidFill>
                  <a:srgbClr val="FF0000"/>
                </a:solidFill>
              </a:rPr>
              <a:t>land </a:t>
            </a:r>
            <a:r>
              <a:rPr lang="en-US" altLang="en-US" sz="2800" dirty="0"/>
              <a:t>gained over the last three decades</a:t>
            </a:r>
          </a:p>
          <a:p>
            <a:pPr lvl="1">
              <a:buFontTx/>
              <a:buChar char="•"/>
            </a:pPr>
            <a:r>
              <a:rPr lang="en-US" altLang="en-US" sz="2800" dirty="0"/>
              <a:t>Lost farms at a higher rate than Whites </a:t>
            </a:r>
          </a:p>
          <a:p>
            <a:pPr>
              <a:buFontTx/>
              <a:buChar char="•"/>
            </a:pPr>
            <a:endParaRPr lang="en-US" altLang="en-US" sz="2800" dirty="0"/>
          </a:p>
          <a:p>
            <a:pPr>
              <a:buFontTx/>
              <a:buChar char="•"/>
            </a:pPr>
            <a:r>
              <a:rPr lang="en-US" altLang="en-US" sz="2800" dirty="0">
                <a:solidFill>
                  <a:srgbClr val="FF0000"/>
                </a:solidFill>
              </a:rPr>
              <a:t>Sharecroppers went further into debt </a:t>
            </a:r>
          </a:p>
          <a:p>
            <a:endParaRPr lang="en-US" dirty="0"/>
          </a:p>
        </p:txBody>
      </p:sp>
    </p:spTree>
    <p:extLst>
      <p:ext uri="{BB962C8B-B14F-4D97-AF65-F5344CB8AC3E}">
        <p14:creationId xmlns:p14="http://schemas.microsoft.com/office/powerpoint/2010/main" val="26064257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Depression and Black Americans</a:t>
            </a:r>
          </a:p>
        </p:txBody>
      </p:sp>
      <p:sp>
        <p:nvSpPr>
          <p:cNvPr id="3" name="Content Placeholder 2"/>
          <p:cNvSpPr>
            <a:spLocks noGrp="1"/>
          </p:cNvSpPr>
          <p:nvPr>
            <p:ph idx="1"/>
          </p:nvPr>
        </p:nvSpPr>
        <p:spPr/>
        <p:txBody>
          <a:bodyPr>
            <a:normAutofit fontScale="70000" lnSpcReduction="20000"/>
          </a:bodyPr>
          <a:lstStyle/>
          <a:p>
            <a:pPr>
              <a:buFontTx/>
              <a:buChar char="•"/>
            </a:pPr>
            <a:r>
              <a:rPr lang="en-US" altLang="en-US" dirty="0"/>
              <a:t>Many African Americans </a:t>
            </a:r>
            <a:r>
              <a:rPr lang="en-US" altLang="en-US" dirty="0">
                <a:solidFill>
                  <a:srgbClr val="FF0000"/>
                </a:solidFill>
              </a:rPr>
              <a:t>grew frustrated with the Republican Party and President Hoover</a:t>
            </a:r>
          </a:p>
          <a:p>
            <a:pPr lvl="1">
              <a:buFontTx/>
              <a:buChar char="•"/>
            </a:pPr>
            <a:r>
              <a:rPr lang="en-US" altLang="en-US" dirty="0"/>
              <a:t>Hoover nominated a strong strongly pro-segregation Supreme Court justice and did little assist predominantly Black areas</a:t>
            </a:r>
          </a:p>
          <a:p>
            <a:pPr>
              <a:buFontTx/>
              <a:buChar char="•"/>
            </a:pPr>
            <a:r>
              <a:rPr lang="en-US" altLang="en-US" dirty="0"/>
              <a:t>Local Democrats did work in relief and won support of many Black voters</a:t>
            </a:r>
          </a:p>
          <a:p>
            <a:pPr>
              <a:buFontTx/>
              <a:buChar char="•"/>
            </a:pPr>
            <a:endParaRPr lang="en-US" altLang="en-US" dirty="0"/>
          </a:p>
          <a:p>
            <a:pPr>
              <a:buFontTx/>
              <a:buChar char="•"/>
            </a:pPr>
            <a:r>
              <a:rPr lang="en-US" altLang="en-US" dirty="0"/>
              <a:t>In </a:t>
            </a:r>
            <a:r>
              <a:rPr lang="en-US" altLang="en-US" dirty="0">
                <a:solidFill>
                  <a:srgbClr val="FF0000"/>
                </a:solidFill>
              </a:rPr>
              <a:t>general</a:t>
            </a:r>
            <a:r>
              <a:rPr lang="en-US" altLang="en-US" dirty="0"/>
              <a:t> there was a </a:t>
            </a:r>
            <a:r>
              <a:rPr lang="en-US" altLang="en-US" dirty="0">
                <a:solidFill>
                  <a:srgbClr val="FF0000"/>
                </a:solidFill>
              </a:rPr>
              <a:t>shift of Black support to </a:t>
            </a:r>
            <a:r>
              <a:rPr lang="en-US" altLang="en-US" dirty="0"/>
              <a:t>the </a:t>
            </a:r>
            <a:r>
              <a:rPr lang="en-US" altLang="en-US" dirty="0">
                <a:solidFill>
                  <a:srgbClr val="FF0000"/>
                </a:solidFill>
              </a:rPr>
              <a:t>Democratic party </a:t>
            </a:r>
          </a:p>
          <a:p>
            <a:pPr>
              <a:buFontTx/>
              <a:buChar char="•"/>
            </a:pPr>
            <a:endParaRPr lang="en-US" altLang="en-US" dirty="0"/>
          </a:p>
          <a:p>
            <a:pPr>
              <a:buFontTx/>
              <a:buChar char="•"/>
            </a:pPr>
            <a:r>
              <a:rPr lang="en-US" altLang="en-US" dirty="0"/>
              <a:t>Roosevelt received almost 70% of the Black vote in 1932 and 1936, the first time in history a Democrat received a more than 35%</a:t>
            </a:r>
          </a:p>
          <a:p>
            <a:pPr>
              <a:buFontTx/>
              <a:buChar char="•"/>
            </a:pPr>
            <a:r>
              <a:rPr lang="en-US" altLang="en-US" dirty="0"/>
              <a:t>As result </a:t>
            </a:r>
            <a:r>
              <a:rPr lang="en-US" altLang="en-US" dirty="0">
                <a:solidFill>
                  <a:srgbClr val="FF0000"/>
                </a:solidFill>
              </a:rPr>
              <a:t>Roosevelt never received the full support of the African American community </a:t>
            </a:r>
            <a:r>
              <a:rPr lang="en-US" altLang="en-US" dirty="0"/>
              <a:t>some had predicted</a:t>
            </a:r>
          </a:p>
          <a:p>
            <a:pPr>
              <a:buFontTx/>
              <a:buChar char="•"/>
            </a:pPr>
            <a:endParaRPr lang="en-US" altLang="en-US" dirty="0"/>
          </a:p>
        </p:txBody>
      </p:sp>
    </p:spTree>
    <p:extLst>
      <p:ext uri="{BB962C8B-B14F-4D97-AF65-F5344CB8AC3E}">
        <p14:creationId xmlns:p14="http://schemas.microsoft.com/office/powerpoint/2010/main" val="3018501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Depression and Black Americans</a:t>
            </a:r>
          </a:p>
        </p:txBody>
      </p:sp>
      <p:sp>
        <p:nvSpPr>
          <p:cNvPr id="3" name="Content Placeholder 2"/>
          <p:cNvSpPr>
            <a:spLocks noGrp="1"/>
          </p:cNvSpPr>
          <p:nvPr>
            <p:ph idx="1"/>
          </p:nvPr>
        </p:nvSpPr>
        <p:spPr/>
        <p:txBody>
          <a:bodyPr>
            <a:normAutofit fontScale="77500" lnSpcReduction="20000"/>
          </a:bodyPr>
          <a:lstStyle/>
          <a:p>
            <a:r>
              <a:rPr lang="en-US" dirty="0">
                <a:solidFill>
                  <a:srgbClr val="FF0000"/>
                </a:solidFill>
              </a:rPr>
              <a:t>Racial violence increased nationally</a:t>
            </a:r>
            <a:r>
              <a:rPr lang="en-US" dirty="0"/>
              <a:t>, especially in the South as economic frustration and fear rose</a:t>
            </a:r>
          </a:p>
          <a:p>
            <a:pPr lvl="1"/>
            <a:r>
              <a:rPr lang="en-US" dirty="0">
                <a:solidFill>
                  <a:srgbClr val="FF0000"/>
                </a:solidFill>
              </a:rPr>
              <a:t>Especially </a:t>
            </a:r>
            <a:r>
              <a:rPr lang="en-US" dirty="0" err="1">
                <a:solidFill>
                  <a:srgbClr val="FF0000"/>
                </a:solidFill>
              </a:rPr>
              <a:t>lynchings</a:t>
            </a:r>
            <a:endParaRPr lang="en-US" dirty="0">
              <a:solidFill>
                <a:srgbClr val="FF0000"/>
              </a:solidFill>
            </a:endParaRPr>
          </a:p>
          <a:p>
            <a:endParaRPr lang="en-US" dirty="0">
              <a:solidFill>
                <a:srgbClr val="FF0000"/>
              </a:solidFill>
            </a:endParaRPr>
          </a:p>
          <a:p>
            <a:r>
              <a:rPr lang="en-US" dirty="0" err="1"/>
              <a:t>Lynchings</a:t>
            </a:r>
            <a:r>
              <a:rPr lang="en-US" dirty="0"/>
              <a:t> had declined to eight in 1932 rose to 28 in 1933.</a:t>
            </a:r>
          </a:p>
          <a:p>
            <a:endParaRPr lang="en-US" dirty="0"/>
          </a:p>
          <a:p>
            <a:r>
              <a:rPr lang="en-US" dirty="0"/>
              <a:t>There was also a rise in violence against Latinos, Native Americans, and Eastern European Immigrants </a:t>
            </a:r>
          </a:p>
          <a:p>
            <a:endParaRPr lang="en-US" dirty="0"/>
          </a:p>
          <a:p>
            <a:r>
              <a:rPr lang="en-US" dirty="0"/>
              <a:t>Some white Americans were upset that companies and factories DIDN’T fire Black workers to employ White workers </a:t>
            </a:r>
          </a:p>
        </p:txBody>
      </p:sp>
    </p:spTree>
    <p:extLst>
      <p:ext uri="{BB962C8B-B14F-4D97-AF65-F5344CB8AC3E}">
        <p14:creationId xmlns:p14="http://schemas.microsoft.com/office/powerpoint/2010/main" val="3782531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0" y="9526"/>
            <a:ext cx="5791200" cy="3739031"/>
          </a:xfrm>
          <a:prstGeom prst="rect">
            <a:avLst/>
          </a:prstGeom>
        </p:spPr>
      </p:pic>
      <p:pic>
        <p:nvPicPr>
          <p:cNvPr id="9" name="Picture 8"/>
          <p:cNvPicPr>
            <a:picLocks noChangeAspect="1"/>
          </p:cNvPicPr>
          <p:nvPr/>
        </p:nvPicPr>
        <p:blipFill>
          <a:blip r:embed="rId3"/>
          <a:stretch>
            <a:fillRect/>
          </a:stretch>
        </p:blipFill>
        <p:spPr>
          <a:xfrm>
            <a:off x="3671889" y="3322514"/>
            <a:ext cx="5472112" cy="3525963"/>
          </a:xfrm>
          <a:prstGeom prst="rect">
            <a:avLst/>
          </a:prstGeom>
        </p:spPr>
      </p:pic>
    </p:spTree>
    <p:extLst>
      <p:ext uri="{BB962C8B-B14F-4D97-AF65-F5344CB8AC3E}">
        <p14:creationId xmlns:p14="http://schemas.microsoft.com/office/powerpoint/2010/main" val="4103828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8100" y="66676"/>
            <a:ext cx="9182100" cy="6791325"/>
          </a:xfrm>
          <a:prstGeom prst="rect">
            <a:avLst/>
          </a:prstGeom>
        </p:spPr>
      </p:pic>
    </p:spTree>
    <p:extLst>
      <p:ext uri="{BB962C8B-B14F-4D97-AF65-F5344CB8AC3E}">
        <p14:creationId xmlns:p14="http://schemas.microsoft.com/office/powerpoint/2010/main" val="1217853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Lucky U.S.</a:t>
            </a:r>
          </a:p>
        </p:txBody>
      </p:sp>
      <p:sp>
        <p:nvSpPr>
          <p:cNvPr id="3" name="Content Placeholder 2"/>
          <p:cNvSpPr>
            <a:spLocks noGrp="1"/>
          </p:cNvSpPr>
          <p:nvPr>
            <p:ph idx="1"/>
          </p:nvPr>
        </p:nvSpPr>
        <p:spPr/>
        <p:txBody>
          <a:bodyPr>
            <a:normAutofit fontScale="92500" lnSpcReduction="10000"/>
          </a:bodyPr>
          <a:lstStyle/>
          <a:p>
            <a:r>
              <a:rPr lang="en-US" dirty="0"/>
              <a:t>U.S. companies were able sell goods, crops, and supplies in order to help Europe rebuild</a:t>
            </a:r>
          </a:p>
          <a:p>
            <a:r>
              <a:rPr lang="en-US" dirty="0"/>
              <a:t>The U.S. economy greatly benefited as a result</a:t>
            </a:r>
          </a:p>
          <a:p>
            <a:endParaRPr lang="en-US" dirty="0"/>
          </a:p>
          <a:p>
            <a:r>
              <a:rPr lang="en-US" dirty="0"/>
              <a:t>The U.S. government and banks also gave countless loans to European countries and companies</a:t>
            </a:r>
          </a:p>
          <a:p>
            <a:endParaRPr lang="en-US" dirty="0"/>
          </a:p>
          <a:p>
            <a:r>
              <a:rPr lang="en-US" dirty="0"/>
              <a:t>Which was not always the best plan…</a:t>
            </a:r>
          </a:p>
        </p:txBody>
      </p:sp>
    </p:spTree>
    <p:extLst>
      <p:ext uri="{BB962C8B-B14F-4D97-AF65-F5344CB8AC3E}">
        <p14:creationId xmlns:p14="http://schemas.microsoft.com/office/powerpoint/2010/main" val="265537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3350</TotalTime>
  <Words>2287</Words>
  <Application>Microsoft Office PowerPoint</Application>
  <PresentationFormat>On-screen Show (4:3)</PresentationFormat>
  <Paragraphs>254</Paragraphs>
  <Slides>64</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Calibri</vt:lpstr>
      <vt:lpstr>Times New Roman</vt:lpstr>
      <vt:lpstr>Verdana</vt:lpstr>
      <vt:lpstr>Office Theme</vt:lpstr>
      <vt:lpstr>PowerPoint Presentation</vt:lpstr>
      <vt:lpstr>Black Nationalism Bellwork </vt:lpstr>
      <vt:lpstr>Objective</vt:lpstr>
      <vt:lpstr>Interactive Notebook Setup </vt:lpstr>
      <vt:lpstr>PowerPoint Presentation</vt:lpstr>
      <vt:lpstr>Lucky U.S.</vt:lpstr>
      <vt:lpstr>PowerPoint Presentation</vt:lpstr>
      <vt:lpstr>PowerPoint Presentation</vt:lpstr>
      <vt:lpstr>Lucky U.S.</vt:lpstr>
      <vt:lpstr>The U.S. After WWI</vt:lpstr>
      <vt:lpstr>Causes of the Great Depression</vt:lpstr>
      <vt:lpstr>Causes of the Great Depression</vt:lpstr>
      <vt:lpstr>Consumer Economy</vt:lpstr>
      <vt:lpstr>Consumer debt more than doubled between 1920 and 1930.</vt:lpstr>
      <vt:lpstr>Consumer Economy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Motion Pictures</vt:lpstr>
      <vt:lpstr>Quotes About Movies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was the stock market crash such a big deal?</vt:lpstr>
      <vt:lpstr>Causes of the Depression</vt:lpstr>
      <vt:lpstr>Causes of the Depression</vt:lpstr>
      <vt:lpstr>Causes of the Depression</vt:lpstr>
      <vt:lpstr>Causes of the Depression</vt:lpstr>
      <vt:lpstr>Statistics of the Great Depression</vt:lpstr>
      <vt:lpstr>Crazy Facts</vt:lpstr>
      <vt:lpstr>The Plight of the “Okies”</vt:lpstr>
      <vt:lpstr>Hardships</vt:lpstr>
      <vt:lpstr>The “Migrant Mother”</vt:lpstr>
      <vt:lpstr>The Day the Bubble Burst</vt:lpstr>
      <vt:lpstr>Banking System Collapse</vt:lpstr>
      <vt:lpstr>Depression and Black Americans</vt:lpstr>
      <vt:lpstr>Depression and Black Americans</vt:lpstr>
      <vt:lpstr>Depression and Black Americans</vt:lpstr>
      <vt:lpstr>Depression and Black Americans</vt:lpstr>
      <vt:lpstr>Depression and Black Americans</vt:lpstr>
    </vt:vector>
  </TitlesOfParts>
  <Company>Tucson Unified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Pfannenstiel, Andrew</dc:creator>
  <cp:lastModifiedBy>Pfannenstiel, Andrew</cp:lastModifiedBy>
  <cp:revision>59</cp:revision>
  <dcterms:created xsi:type="dcterms:W3CDTF">2015-05-04T14:21:50Z</dcterms:created>
  <dcterms:modified xsi:type="dcterms:W3CDTF">2019-04-11T23:32:43Z</dcterms:modified>
</cp:coreProperties>
</file>