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8" r:id="rId3"/>
    <p:sldId id="259" r:id="rId4"/>
    <p:sldId id="348" r:id="rId5"/>
    <p:sldId id="349" r:id="rId6"/>
    <p:sldId id="350" r:id="rId7"/>
    <p:sldId id="352" r:id="rId8"/>
    <p:sldId id="353" r:id="rId9"/>
    <p:sldId id="260" r:id="rId10"/>
    <p:sldId id="261" r:id="rId11"/>
    <p:sldId id="262" r:id="rId12"/>
    <p:sldId id="263" r:id="rId13"/>
    <p:sldId id="264" r:id="rId14"/>
    <p:sldId id="265" r:id="rId15"/>
    <p:sldId id="266" r:id="rId16"/>
    <p:sldId id="282" r:id="rId17"/>
    <p:sldId id="283" r:id="rId18"/>
    <p:sldId id="267" r:id="rId19"/>
    <p:sldId id="284" r:id="rId20"/>
    <p:sldId id="285" r:id="rId21"/>
    <p:sldId id="268" r:id="rId22"/>
    <p:sldId id="269" r:id="rId23"/>
    <p:sldId id="270" r:id="rId24"/>
    <p:sldId id="27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971" autoAdjust="0"/>
    <p:restoredTop sz="94660"/>
  </p:normalViewPr>
  <p:slideViewPr>
    <p:cSldViewPr>
      <p:cViewPr varScale="1">
        <p:scale>
          <a:sx n="64" d="100"/>
          <a:sy n="64" d="100"/>
        </p:scale>
        <p:origin x="1632" y="60"/>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908462-4E53-4EF1-9A5F-B37328C80EFD}" type="datetimeFigureOut">
              <a:rPr lang="en-US" smtClean="0"/>
              <a:t>9/1/2018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990D16-6B79-4517-9053-2F485E6703F0}" type="slidenum">
              <a:rPr lang="en-US" smtClean="0"/>
              <a:t>‹#›</a:t>
            </a:fld>
            <a:endParaRPr lang="en-US"/>
          </a:p>
        </p:txBody>
      </p:sp>
    </p:spTree>
    <p:extLst>
      <p:ext uri="{BB962C8B-B14F-4D97-AF65-F5344CB8AC3E}">
        <p14:creationId xmlns:p14="http://schemas.microsoft.com/office/powerpoint/2010/main" val="189316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80B90E6-4D9C-4FCF-8D55-9D7BAD9146AD}" type="datetimeFigureOut">
              <a:rPr lang="en-US" smtClean="0"/>
              <a:t>9/1/2018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9D09504-0523-4334-A0E8-29C90D3E6017}" type="slidenum">
              <a:rPr lang="en-US" smtClean="0"/>
              <a:t>‹#›</a:t>
            </a:fld>
            <a:endParaRPr lang="en-US"/>
          </a:p>
        </p:txBody>
      </p:sp>
    </p:spTree>
    <p:extLst>
      <p:ext uri="{BB962C8B-B14F-4D97-AF65-F5344CB8AC3E}">
        <p14:creationId xmlns:p14="http://schemas.microsoft.com/office/powerpoint/2010/main" val="19996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C2FCC-BD04-4341-87E4-F23C6A3D6AC6}"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340176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C2FCC-BD04-4341-87E4-F23C6A3D6AC6}"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286004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C2FCC-BD04-4341-87E4-F23C6A3D6AC6}"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403776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C2FCC-BD04-4341-87E4-F23C6A3D6AC6}"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52619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C2FCC-BD04-4341-87E4-F23C6A3D6AC6}" type="datetimeFigureOut">
              <a:rPr lang="en-US" smtClean="0"/>
              <a:t>9/1/2018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65936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C2FCC-BD04-4341-87E4-F23C6A3D6AC6}" type="datetimeFigureOut">
              <a:rPr lang="en-US" smtClean="0"/>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418449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C2FCC-BD04-4341-87E4-F23C6A3D6AC6}" type="datetimeFigureOut">
              <a:rPr lang="en-US" smtClean="0"/>
              <a:t>9/1/2018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90623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C2FCC-BD04-4341-87E4-F23C6A3D6AC6}" type="datetimeFigureOut">
              <a:rPr lang="en-US" smtClean="0"/>
              <a:t>9/1/2018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35150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C2FCC-BD04-4341-87E4-F23C6A3D6AC6}" type="datetimeFigureOut">
              <a:rPr lang="en-US" smtClean="0"/>
              <a:t>9/1/2018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380642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C2FCC-BD04-4341-87E4-F23C6A3D6AC6}" type="datetimeFigureOut">
              <a:rPr lang="en-US" smtClean="0"/>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184637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C2FCC-BD04-4341-87E4-F23C6A3D6AC6}" type="datetimeFigureOut">
              <a:rPr lang="en-US" smtClean="0"/>
              <a:t>9/1/2018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E5E72-8C7C-4CA4-A135-51A289EFD486}" type="slidenum">
              <a:rPr lang="en-US" smtClean="0"/>
              <a:t>‹#›</a:t>
            </a:fld>
            <a:endParaRPr lang="en-US"/>
          </a:p>
        </p:txBody>
      </p:sp>
    </p:spTree>
    <p:extLst>
      <p:ext uri="{BB962C8B-B14F-4D97-AF65-F5344CB8AC3E}">
        <p14:creationId xmlns:p14="http://schemas.microsoft.com/office/powerpoint/2010/main" val="14426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C2FCC-BD04-4341-87E4-F23C6A3D6AC6}" type="datetimeFigureOut">
              <a:rPr lang="en-US" smtClean="0"/>
              <a:t>9/1/2018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5E72-8C7C-4CA4-A135-51A289EFD486}" type="slidenum">
              <a:rPr lang="en-US" smtClean="0"/>
              <a:t>‹#›</a:t>
            </a:fld>
            <a:endParaRPr lang="en-US"/>
          </a:p>
        </p:txBody>
      </p:sp>
    </p:spTree>
    <p:extLst>
      <p:ext uri="{BB962C8B-B14F-4D97-AF65-F5344CB8AC3E}">
        <p14:creationId xmlns:p14="http://schemas.microsoft.com/office/powerpoint/2010/main" val="134785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ichardbrenneman.files.wordpress.com/2012/03/blog-royal-african-logo.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Interactive Notebook Set Up</a:t>
            </a:r>
          </a:p>
        </p:txBody>
      </p:sp>
      <p:sp>
        <p:nvSpPr>
          <p:cNvPr id="3" name="Content Placeholder 2"/>
          <p:cNvSpPr>
            <a:spLocks noGrp="1"/>
          </p:cNvSpPr>
          <p:nvPr>
            <p:ph idx="1"/>
          </p:nvPr>
        </p:nvSpPr>
        <p:spPr/>
        <p:txBody>
          <a:bodyPr/>
          <a:lstStyle/>
          <a:p>
            <a:r>
              <a:rPr lang="en-US" dirty="0">
                <a:solidFill>
                  <a:srgbClr val="FFFF00"/>
                </a:solidFill>
              </a:rPr>
              <a:t>8/20/2018</a:t>
            </a:r>
          </a:p>
          <a:p>
            <a:r>
              <a:rPr lang="en-US" dirty="0">
                <a:solidFill>
                  <a:srgbClr val="FFFF00"/>
                </a:solidFill>
              </a:rPr>
              <a:t>Growth of Slavery and Middle Passage </a:t>
            </a:r>
          </a:p>
          <a:p>
            <a:r>
              <a:rPr lang="en-US" dirty="0">
                <a:solidFill>
                  <a:schemeClr val="bg1"/>
                </a:solidFill>
              </a:rPr>
              <a:t>This will be on ONE page</a:t>
            </a:r>
          </a:p>
        </p:txBody>
      </p:sp>
    </p:spTree>
    <p:extLst>
      <p:ext uri="{BB962C8B-B14F-4D97-AF65-F5344CB8AC3E}">
        <p14:creationId xmlns:p14="http://schemas.microsoft.com/office/powerpoint/2010/main" val="37321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Causes of Growth of Slavery</a:t>
            </a:r>
            <a:endParaRPr lang="en-US" dirty="0"/>
          </a:p>
        </p:txBody>
      </p:sp>
      <p:sp>
        <p:nvSpPr>
          <p:cNvPr id="3" name="Content Placeholder 2"/>
          <p:cNvSpPr>
            <a:spLocks noGrp="1"/>
          </p:cNvSpPr>
          <p:nvPr>
            <p:ph idx="1"/>
          </p:nvPr>
        </p:nvSpPr>
        <p:spPr/>
        <p:txBody>
          <a:bodyPr>
            <a:normAutofit/>
          </a:bodyPr>
          <a:lstStyle/>
          <a:p>
            <a:r>
              <a:rPr lang="en-US" dirty="0">
                <a:solidFill>
                  <a:schemeClr val="bg1"/>
                </a:solidFill>
              </a:rPr>
              <a:t>Early English colonies used indentured servants</a:t>
            </a:r>
          </a:p>
          <a:p>
            <a:endParaRPr lang="en-US" dirty="0">
              <a:solidFill>
                <a:srgbClr val="FFFF00"/>
              </a:solidFill>
            </a:endParaRPr>
          </a:p>
          <a:p>
            <a:r>
              <a:rPr lang="en-US" dirty="0">
                <a:solidFill>
                  <a:srgbClr val="FFFF00"/>
                </a:solidFill>
              </a:rPr>
              <a:t>Less people were volunteering to be indentured servants </a:t>
            </a:r>
          </a:p>
          <a:p>
            <a:endParaRPr lang="en-US" dirty="0">
              <a:solidFill>
                <a:schemeClr val="bg1"/>
              </a:solidFill>
            </a:endParaRPr>
          </a:p>
          <a:p>
            <a:r>
              <a:rPr lang="en-US" dirty="0">
                <a:solidFill>
                  <a:schemeClr val="bg1"/>
                </a:solidFill>
              </a:rPr>
              <a:t>This meant that many in the Southern Colonies needed to find a new labor force </a:t>
            </a:r>
          </a:p>
        </p:txBody>
      </p:sp>
    </p:spTree>
    <p:extLst>
      <p:ext uri="{BB962C8B-B14F-4D97-AF65-F5344CB8AC3E}">
        <p14:creationId xmlns:p14="http://schemas.microsoft.com/office/powerpoint/2010/main" val="21639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Causes of Growth of Slavery</a:t>
            </a:r>
            <a:endParaRPr lang="en-US" dirty="0"/>
          </a:p>
        </p:txBody>
      </p:sp>
      <p:sp>
        <p:nvSpPr>
          <p:cNvPr id="3" name="Content Placeholder 2"/>
          <p:cNvSpPr>
            <a:spLocks noGrp="1"/>
          </p:cNvSpPr>
          <p:nvPr>
            <p:ph idx="1"/>
          </p:nvPr>
        </p:nvSpPr>
        <p:spPr/>
        <p:txBody>
          <a:bodyPr>
            <a:normAutofit lnSpcReduction="10000"/>
          </a:bodyPr>
          <a:lstStyle/>
          <a:p>
            <a:r>
              <a:rPr lang="en-US" dirty="0">
                <a:solidFill>
                  <a:srgbClr val="FFFF00"/>
                </a:solidFill>
              </a:rPr>
              <a:t>Slaves would never have to be freed or given land</a:t>
            </a:r>
          </a:p>
          <a:p>
            <a:pPr marL="0" indent="0">
              <a:buNone/>
            </a:pPr>
            <a:endParaRPr lang="en-US" dirty="0">
              <a:solidFill>
                <a:srgbClr val="FFFF00"/>
              </a:solidFill>
            </a:endParaRPr>
          </a:p>
          <a:p>
            <a:r>
              <a:rPr lang="en-US" dirty="0">
                <a:solidFill>
                  <a:schemeClr val="bg1"/>
                </a:solidFill>
              </a:rPr>
              <a:t>Those who had been bringing indentured servants began to realize slaves were more “cost effective” </a:t>
            </a:r>
          </a:p>
          <a:p>
            <a:endParaRPr lang="en-US" dirty="0">
              <a:solidFill>
                <a:schemeClr val="bg1"/>
              </a:solidFill>
            </a:endParaRPr>
          </a:p>
          <a:p>
            <a:r>
              <a:rPr lang="en-US" dirty="0">
                <a:solidFill>
                  <a:schemeClr val="bg1"/>
                </a:solidFill>
              </a:rPr>
              <a:t>English writers began to discuss this as a way make as much profit as possible </a:t>
            </a:r>
          </a:p>
        </p:txBody>
      </p:sp>
    </p:spTree>
    <p:extLst>
      <p:ext uri="{BB962C8B-B14F-4D97-AF65-F5344CB8AC3E}">
        <p14:creationId xmlns:p14="http://schemas.microsoft.com/office/powerpoint/2010/main" val="417830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Causes of Growth of Slavery</a:t>
            </a:r>
            <a:endParaRPr lang="en-US" dirty="0"/>
          </a:p>
        </p:txBody>
      </p:sp>
      <p:sp>
        <p:nvSpPr>
          <p:cNvPr id="3" name="Content Placeholder 2"/>
          <p:cNvSpPr>
            <a:spLocks noGrp="1"/>
          </p:cNvSpPr>
          <p:nvPr>
            <p:ph idx="1"/>
          </p:nvPr>
        </p:nvSpPr>
        <p:spPr>
          <a:xfrm>
            <a:off x="457200" y="1676400"/>
            <a:ext cx="4191000" cy="4525963"/>
          </a:xfrm>
        </p:spPr>
        <p:txBody>
          <a:bodyPr>
            <a:normAutofit fontScale="92500" lnSpcReduction="20000"/>
          </a:bodyPr>
          <a:lstStyle/>
          <a:p>
            <a:r>
              <a:rPr lang="en-US" dirty="0">
                <a:solidFill>
                  <a:srgbClr val="FFFF00"/>
                </a:solidFill>
              </a:rPr>
              <a:t>The creation of the Royal African Company made buying slaves easier </a:t>
            </a:r>
            <a:r>
              <a:rPr lang="en-US" dirty="0">
                <a:solidFill>
                  <a:schemeClr val="bg1"/>
                </a:solidFill>
              </a:rPr>
              <a:t>in 1672</a:t>
            </a:r>
            <a:endParaRPr lang="en-US" dirty="0">
              <a:solidFill>
                <a:srgbClr val="FFFF00"/>
              </a:solidFill>
            </a:endParaRPr>
          </a:p>
          <a:p>
            <a:endParaRPr lang="en-US" dirty="0">
              <a:solidFill>
                <a:srgbClr val="FFFF00"/>
              </a:solidFill>
            </a:endParaRPr>
          </a:p>
          <a:p>
            <a:r>
              <a:rPr lang="en-US" dirty="0">
                <a:solidFill>
                  <a:srgbClr val="FFFF00"/>
                </a:solidFill>
              </a:rPr>
              <a:t>Prior to this colonist would</a:t>
            </a:r>
            <a:r>
              <a:rPr lang="en-US" dirty="0">
                <a:solidFill>
                  <a:schemeClr val="bg1"/>
                </a:solidFill>
              </a:rPr>
              <a:t> have to go through the difficult process to </a:t>
            </a:r>
            <a:r>
              <a:rPr lang="en-US" dirty="0">
                <a:solidFill>
                  <a:srgbClr val="FFFF00"/>
                </a:solidFill>
              </a:rPr>
              <a:t>purchase slaves from the Dutch or Portuguese </a:t>
            </a:r>
          </a:p>
        </p:txBody>
      </p:sp>
      <p:pic>
        <p:nvPicPr>
          <p:cNvPr id="1028" name="Picture 4" descr="http://richardbrenneman.files.wordpress.com/2012/03/blog-royal-african-logo.jpg?w=300&amp;h=28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52600"/>
            <a:ext cx="3996502"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Causes of Growth of Slavery</a:t>
            </a:r>
            <a:endParaRPr lang="en-US" dirty="0"/>
          </a:p>
        </p:txBody>
      </p:sp>
      <p:sp>
        <p:nvSpPr>
          <p:cNvPr id="3" name="Content Placeholder 2"/>
          <p:cNvSpPr>
            <a:spLocks noGrp="1"/>
          </p:cNvSpPr>
          <p:nvPr>
            <p:ph idx="1"/>
          </p:nvPr>
        </p:nvSpPr>
        <p:spPr>
          <a:xfrm>
            <a:off x="457200" y="1600200"/>
            <a:ext cx="4267200" cy="4525963"/>
          </a:xfrm>
        </p:spPr>
        <p:txBody>
          <a:bodyPr>
            <a:normAutofit fontScale="77500" lnSpcReduction="20000"/>
          </a:bodyPr>
          <a:lstStyle/>
          <a:p>
            <a:r>
              <a:rPr lang="en-US" dirty="0">
                <a:solidFill>
                  <a:srgbClr val="FFFF00"/>
                </a:solidFill>
              </a:rPr>
              <a:t>The creation of Slave Codes better defined slavery and the treatment of slaves</a:t>
            </a:r>
            <a:endParaRPr lang="en-US" dirty="0">
              <a:solidFill>
                <a:schemeClr val="bg1"/>
              </a:solidFill>
            </a:endParaRPr>
          </a:p>
          <a:p>
            <a:endParaRPr lang="en-US" dirty="0">
              <a:solidFill>
                <a:srgbClr val="FFFF00"/>
              </a:solidFill>
            </a:endParaRPr>
          </a:p>
          <a:p>
            <a:r>
              <a:rPr lang="en-US" dirty="0">
                <a:solidFill>
                  <a:schemeClr val="bg1"/>
                </a:solidFill>
              </a:rPr>
              <a:t>These defined what position children of slaves were born into, the place of slaves, and the rights of masters</a:t>
            </a:r>
          </a:p>
          <a:p>
            <a:endParaRPr lang="en-US" dirty="0">
              <a:solidFill>
                <a:schemeClr val="bg1"/>
              </a:solidFill>
            </a:endParaRPr>
          </a:p>
          <a:p>
            <a:r>
              <a:rPr lang="en-US" dirty="0">
                <a:solidFill>
                  <a:srgbClr val="FFFF00"/>
                </a:solidFill>
              </a:rPr>
              <a:t>Slave codes helped to encourage the purchase of African Slaves </a:t>
            </a:r>
          </a:p>
        </p:txBody>
      </p:sp>
      <p:pic>
        <p:nvPicPr>
          <p:cNvPr id="2050" name="Picture 2" descr="http://memory.loc.gov/ammem/sthtml/imag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33637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Slave Codes</a:t>
            </a:r>
          </a:p>
        </p:txBody>
      </p:sp>
      <p:sp>
        <p:nvSpPr>
          <p:cNvPr id="3" name="Content Placeholder 2"/>
          <p:cNvSpPr>
            <a:spLocks noGrp="1"/>
          </p:cNvSpPr>
          <p:nvPr>
            <p:ph idx="1"/>
          </p:nvPr>
        </p:nvSpPr>
        <p:spPr/>
        <p:txBody>
          <a:bodyPr/>
          <a:lstStyle/>
          <a:p>
            <a:r>
              <a:rPr lang="en-US" altLang="en-US" dirty="0">
                <a:solidFill>
                  <a:schemeClr val="bg1"/>
                </a:solidFill>
              </a:rPr>
              <a:t>Slave Codes greatly limited what slaves could do</a:t>
            </a:r>
          </a:p>
          <a:p>
            <a:endParaRPr lang="en-US" altLang="en-US" dirty="0">
              <a:solidFill>
                <a:schemeClr val="bg1"/>
              </a:solidFill>
            </a:endParaRPr>
          </a:p>
          <a:p>
            <a:r>
              <a:rPr lang="en-US" altLang="en-US" dirty="0">
                <a:solidFill>
                  <a:schemeClr val="bg1"/>
                </a:solidFill>
              </a:rPr>
              <a:t>Slave Codes forbade blacks to hold property, carry firearms, whites from teaching blacks to read &amp; write, leaving property w/out master’s permission, or meeting with a white person present</a:t>
            </a:r>
          </a:p>
          <a:p>
            <a:endParaRPr lang="en-US" alt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541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Middle Passage</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A major part of the growth of slavery was the journey between Africa and the New World</a:t>
            </a:r>
          </a:p>
          <a:p>
            <a:endParaRPr lang="en-US" dirty="0">
              <a:solidFill>
                <a:schemeClr val="bg1"/>
              </a:solidFill>
            </a:endParaRPr>
          </a:p>
          <a:p>
            <a:r>
              <a:rPr lang="en-US" dirty="0">
                <a:solidFill>
                  <a:schemeClr val="bg1"/>
                </a:solidFill>
              </a:rPr>
              <a:t>This </a:t>
            </a:r>
            <a:r>
              <a:rPr lang="en-US" dirty="0">
                <a:solidFill>
                  <a:srgbClr val="FFFF00"/>
                </a:solidFill>
              </a:rPr>
              <a:t>journey between Africa and the New World </a:t>
            </a:r>
            <a:r>
              <a:rPr lang="en-US" dirty="0">
                <a:solidFill>
                  <a:schemeClr val="bg1"/>
                </a:solidFill>
              </a:rPr>
              <a:t>was known as the Middle Passage</a:t>
            </a:r>
          </a:p>
          <a:p>
            <a:endParaRPr lang="en-US" dirty="0">
              <a:solidFill>
                <a:schemeClr val="bg1"/>
              </a:solidFill>
            </a:endParaRPr>
          </a:p>
          <a:p>
            <a:r>
              <a:rPr lang="en-US" dirty="0">
                <a:solidFill>
                  <a:schemeClr val="bg1"/>
                </a:solidFill>
              </a:rPr>
              <a:t>It was an </a:t>
            </a:r>
            <a:r>
              <a:rPr lang="en-US" dirty="0">
                <a:solidFill>
                  <a:srgbClr val="FFFF00"/>
                </a:solidFill>
              </a:rPr>
              <a:t>extremely brutal and terrifying experience for those </a:t>
            </a:r>
            <a:r>
              <a:rPr lang="en-US" dirty="0">
                <a:solidFill>
                  <a:schemeClr val="bg1"/>
                </a:solidFill>
              </a:rPr>
              <a:t>people being forcibly </a:t>
            </a:r>
            <a:r>
              <a:rPr lang="en-US" dirty="0">
                <a:solidFill>
                  <a:srgbClr val="FFFF00"/>
                </a:solidFill>
              </a:rPr>
              <a:t>transported to the New World</a:t>
            </a:r>
          </a:p>
        </p:txBody>
      </p:sp>
    </p:spTree>
    <p:extLst>
      <p:ext uri="{BB962C8B-B14F-4D97-AF65-F5344CB8AC3E}">
        <p14:creationId xmlns:p14="http://schemas.microsoft.com/office/powerpoint/2010/main" val="20909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Middle Passage</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Between </a:t>
            </a:r>
            <a:r>
              <a:rPr lang="en-US" dirty="0">
                <a:solidFill>
                  <a:srgbClr val="FFFF00"/>
                </a:solidFill>
              </a:rPr>
              <a:t>10-12 Million Africans </a:t>
            </a:r>
            <a:r>
              <a:rPr lang="en-US" dirty="0">
                <a:solidFill>
                  <a:schemeClr val="bg1"/>
                </a:solidFill>
              </a:rPr>
              <a:t>were </a:t>
            </a:r>
            <a:r>
              <a:rPr lang="en-US" dirty="0">
                <a:solidFill>
                  <a:srgbClr val="FFFF00"/>
                </a:solidFill>
              </a:rPr>
              <a:t>brought to the Americas</a:t>
            </a:r>
          </a:p>
          <a:p>
            <a:endParaRPr lang="en-US" dirty="0">
              <a:solidFill>
                <a:schemeClr val="bg1"/>
              </a:solidFill>
            </a:endParaRPr>
          </a:p>
          <a:p>
            <a:r>
              <a:rPr lang="en-US" dirty="0">
                <a:solidFill>
                  <a:schemeClr val="bg1"/>
                </a:solidFill>
              </a:rPr>
              <a:t>It is difficult for scholars to even estimate the number of Africans that died during the Middle Passage</a:t>
            </a:r>
          </a:p>
          <a:p>
            <a:endParaRPr lang="en-US" dirty="0">
              <a:solidFill>
                <a:schemeClr val="bg1"/>
              </a:solidFill>
            </a:endParaRPr>
          </a:p>
          <a:p>
            <a:r>
              <a:rPr lang="en-US" dirty="0">
                <a:solidFill>
                  <a:schemeClr val="bg1"/>
                </a:solidFill>
              </a:rPr>
              <a:t>A voyage in which only one-quarter of the African captives died during the trip was considered a success.</a:t>
            </a:r>
          </a:p>
        </p:txBody>
      </p:sp>
    </p:spTree>
    <p:extLst>
      <p:ext uri="{BB962C8B-B14F-4D97-AF65-F5344CB8AC3E}">
        <p14:creationId xmlns:p14="http://schemas.microsoft.com/office/powerpoint/2010/main" val="172737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Middle Passage</a:t>
            </a:r>
            <a:endParaRPr lang="en-US" dirty="0"/>
          </a:p>
        </p:txBody>
      </p:sp>
      <p:sp>
        <p:nvSpPr>
          <p:cNvPr id="3" name="Content Placeholder 2"/>
          <p:cNvSpPr>
            <a:spLocks noGrp="1"/>
          </p:cNvSpPr>
          <p:nvPr>
            <p:ph idx="1"/>
          </p:nvPr>
        </p:nvSpPr>
        <p:spPr>
          <a:xfrm>
            <a:off x="457200" y="1600200"/>
            <a:ext cx="3886200" cy="4525963"/>
          </a:xfrm>
        </p:spPr>
        <p:txBody>
          <a:bodyPr>
            <a:normAutofit fontScale="92500" lnSpcReduction="10000"/>
          </a:bodyPr>
          <a:lstStyle/>
          <a:p>
            <a:r>
              <a:rPr lang="en-US" dirty="0">
                <a:solidFill>
                  <a:schemeClr val="bg1"/>
                </a:solidFill>
              </a:rPr>
              <a:t>The best guess is that </a:t>
            </a:r>
            <a:r>
              <a:rPr lang="en-US" dirty="0">
                <a:solidFill>
                  <a:srgbClr val="FFFF00"/>
                </a:solidFill>
              </a:rPr>
              <a:t>between one and two million persons died in the crossing</a:t>
            </a:r>
          </a:p>
          <a:p>
            <a:endParaRPr lang="en-US" dirty="0">
              <a:solidFill>
                <a:srgbClr val="FFFF00"/>
              </a:solidFill>
            </a:endParaRPr>
          </a:p>
          <a:p>
            <a:r>
              <a:rPr lang="en-US" dirty="0">
                <a:solidFill>
                  <a:schemeClr val="bg1"/>
                </a:solidFill>
              </a:rPr>
              <a:t>Slaves packed like cargo between decks often had to lie in each other's feces, urine, and blood.</a:t>
            </a:r>
          </a:p>
        </p:txBody>
      </p:sp>
      <p:pic>
        <p:nvPicPr>
          <p:cNvPr id="5" name="Picture 4"/>
          <p:cNvPicPr>
            <a:picLocks noChangeAspect="1"/>
          </p:cNvPicPr>
          <p:nvPr/>
        </p:nvPicPr>
        <p:blipFill>
          <a:blip r:embed="rId2"/>
          <a:stretch>
            <a:fillRect/>
          </a:stretch>
        </p:blipFill>
        <p:spPr>
          <a:xfrm>
            <a:off x="4312920" y="1828800"/>
            <a:ext cx="4795520" cy="3596640"/>
          </a:xfrm>
          <a:prstGeom prst="rect">
            <a:avLst/>
          </a:prstGeom>
        </p:spPr>
      </p:pic>
    </p:spTree>
    <p:extLst>
      <p:ext uri="{BB962C8B-B14F-4D97-AF65-F5344CB8AC3E}">
        <p14:creationId xmlns:p14="http://schemas.microsoft.com/office/powerpoint/2010/main" val="71058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The Middle Passage</a:t>
            </a:r>
            <a:endParaRPr lang="en-US" dirty="0"/>
          </a:p>
        </p:txBody>
      </p:sp>
      <p:sp>
        <p:nvSpPr>
          <p:cNvPr id="3" name="Content Placeholder 2"/>
          <p:cNvSpPr>
            <a:spLocks noGrp="1"/>
          </p:cNvSpPr>
          <p:nvPr>
            <p:ph idx="1"/>
          </p:nvPr>
        </p:nvSpPr>
        <p:spPr/>
        <p:txBody>
          <a:bodyPr/>
          <a:lstStyle/>
          <a:p>
            <a:r>
              <a:rPr lang="en-US" dirty="0">
                <a:solidFill>
                  <a:schemeClr val="bg1"/>
                </a:solidFill>
              </a:rPr>
              <a:t>We will be looking at some images and quotes on the Middle Passage</a:t>
            </a:r>
          </a:p>
          <a:p>
            <a:endParaRPr lang="en-US" dirty="0">
              <a:solidFill>
                <a:schemeClr val="bg1"/>
              </a:solidFill>
            </a:endParaRPr>
          </a:p>
          <a:p>
            <a:r>
              <a:rPr lang="en-US" dirty="0">
                <a:solidFill>
                  <a:schemeClr val="bg1"/>
                </a:solidFill>
              </a:rPr>
              <a:t>Let’s start out with the quotes</a:t>
            </a:r>
          </a:p>
          <a:p>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264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When I looked round the ship too and saw a large furnace of copper boiling, and a </a:t>
            </a:r>
            <a:r>
              <a:rPr lang="en-US" dirty="0" err="1">
                <a:solidFill>
                  <a:schemeClr val="bg1"/>
                </a:solidFill>
              </a:rPr>
              <a:t>mulititude</a:t>
            </a:r>
            <a:r>
              <a:rPr lang="en-US" dirty="0">
                <a:solidFill>
                  <a:schemeClr val="bg1"/>
                </a:solidFill>
              </a:rPr>
              <a:t> of black people of every description chained together, every one of their countenances expressing dejection and sorrow, I no longer doubted of my fate and quite overpowered with </a:t>
            </a:r>
            <a:r>
              <a:rPr lang="en-US" dirty="0" err="1">
                <a:solidFill>
                  <a:schemeClr val="bg1"/>
                </a:solidFill>
              </a:rPr>
              <a:t>horrow</a:t>
            </a:r>
            <a:r>
              <a:rPr lang="en-US" dirty="0">
                <a:solidFill>
                  <a:schemeClr val="bg1"/>
                </a:solidFill>
              </a:rPr>
              <a:t> and anguish, I fell motionless on the deck and fainted. . . . I asked if we were not to be eaten by those white men with horrible looks, red faces and long hair?“</a:t>
            </a:r>
          </a:p>
          <a:p>
            <a:r>
              <a:rPr lang="en-US" dirty="0" err="1"/>
              <a:t>Olaudah</a:t>
            </a:r>
            <a:r>
              <a:rPr lang="en-US" dirty="0"/>
              <a:t> Equiano</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3333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257800" y="98321"/>
            <a:ext cx="3581400" cy="369332"/>
          </a:xfrm>
          <a:prstGeom prst="rect">
            <a:avLst/>
          </a:prstGeom>
          <a:noFill/>
        </p:spPr>
        <p:txBody>
          <a:bodyPr wrap="square" rtlCol="0">
            <a:spAutoFit/>
          </a:bodyPr>
          <a:lstStyle/>
          <a:p>
            <a:pPr algn="ctr"/>
            <a:r>
              <a:rPr lang="en-US" dirty="0">
                <a:solidFill>
                  <a:schemeClr val="bg1"/>
                </a:solidFill>
              </a:rPr>
              <a:t>Causes for the Growth of Slavery</a:t>
            </a:r>
          </a:p>
        </p:txBody>
      </p:sp>
      <p:sp>
        <p:nvSpPr>
          <p:cNvPr id="4" name="Rectangle 3"/>
          <p:cNvSpPr/>
          <p:nvPr/>
        </p:nvSpPr>
        <p:spPr>
          <a:xfrm>
            <a:off x="0" y="4267200"/>
            <a:ext cx="9144000" cy="2592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81300" y="4267200"/>
            <a:ext cx="3581400" cy="369332"/>
          </a:xfrm>
          <a:prstGeom prst="rect">
            <a:avLst/>
          </a:prstGeom>
          <a:noFill/>
        </p:spPr>
        <p:txBody>
          <a:bodyPr wrap="square" rtlCol="0">
            <a:spAutoFit/>
          </a:bodyPr>
          <a:lstStyle/>
          <a:p>
            <a:pPr algn="ctr"/>
            <a:r>
              <a:rPr lang="en-US" dirty="0">
                <a:solidFill>
                  <a:schemeClr val="bg1"/>
                </a:solidFill>
              </a:rPr>
              <a:t>Middle Passage</a:t>
            </a:r>
          </a:p>
        </p:txBody>
      </p:sp>
      <p:cxnSp>
        <p:nvCxnSpPr>
          <p:cNvPr id="3" name="Straight Connector 2">
            <a:extLst>
              <a:ext uri="{FF2B5EF4-FFF2-40B4-BE49-F238E27FC236}">
                <a16:creationId xmlns:a16="http://schemas.microsoft.com/office/drawing/2014/main" id="{9A69309A-C571-4FB9-BD8C-CEE3F2D2D5BE}"/>
              </a:ext>
            </a:extLst>
          </p:cNvPr>
          <p:cNvCxnSpPr>
            <a:cxnSpLocks/>
            <a:stCxn id="9" idx="2"/>
            <a:endCxn id="9" idx="0"/>
          </p:cNvCxnSpPr>
          <p:nvPr/>
        </p:nvCxnSpPr>
        <p:spPr>
          <a:xfrm flipV="1">
            <a:off x="4572000" y="0"/>
            <a:ext cx="0" cy="4267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F98E42-089A-461E-A741-F6C369414BE5}"/>
              </a:ext>
            </a:extLst>
          </p:cNvPr>
          <p:cNvSpPr txBox="1"/>
          <p:nvPr/>
        </p:nvSpPr>
        <p:spPr>
          <a:xfrm>
            <a:off x="464574" y="929"/>
            <a:ext cx="3581400" cy="369332"/>
          </a:xfrm>
          <a:prstGeom prst="rect">
            <a:avLst/>
          </a:prstGeom>
          <a:noFill/>
        </p:spPr>
        <p:txBody>
          <a:bodyPr wrap="square" rtlCol="0">
            <a:spAutoFit/>
          </a:bodyPr>
          <a:lstStyle/>
          <a:p>
            <a:pPr algn="ctr"/>
            <a:r>
              <a:rPr lang="en-US" dirty="0">
                <a:solidFill>
                  <a:schemeClr val="bg1"/>
                </a:solidFill>
              </a:rPr>
              <a:t>Growth of Slavery</a:t>
            </a:r>
          </a:p>
        </p:txBody>
      </p:sp>
    </p:spTree>
    <p:extLst>
      <p:ext uri="{BB962C8B-B14F-4D97-AF65-F5344CB8AC3E}">
        <p14:creationId xmlns:p14="http://schemas.microsoft.com/office/powerpoint/2010/main" val="4710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 grpId="0" animBg="1"/>
      <p:bldP spid="6"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solidFill>
                  <a:schemeClr val="bg1"/>
                </a:solidFill>
              </a:rPr>
              <a:t>"The closeness of the place, and the heat of the climate, added to the number in the ship, which was so crowded that each had scarcely room to turn himself, almost suffocated us. This produced copious perspirations, so that the air soon became unfit for respiration, from a variety of loathsome smells, and brought on a sickness among the slaves, of which many died."</a:t>
            </a:r>
          </a:p>
          <a:p>
            <a:r>
              <a:rPr lang="en-US" dirty="0" err="1"/>
              <a:t>Olaudah</a:t>
            </a:r>
            <a:r>
              <a:rPr lang="en-US"/>
              <a:t> Equiano</a:t>
            </a:r>
            <a:endParaRPr lang="en-US" dirty="0">
              <a:solidFill>
                <a:schemeClr val="bg1"/>
              </a:solidFill>
            </a:endParaRPr>
          </a:p>
        </p:txBody>
      </p:sp>
    </p:spTree>
    <p:extLst>
      <p:ext uri="{BB962C8B-B14F-4D97-AF65-F5344CB8AC3E}">
        <p14:creationId xmlns:p14="http://schemas.microsoft.com/office/powerpoint/2010/main" val="322661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Content Placeholder 10" descr="Ship.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05000" y="762000"/>
            <a:ext cx="5257800" cy="5334000"/>
          </a:xfrm>
        </p:spPr>
      </p:pic>
      <p:sp>
        <p:nvSpPr>
          <p:cNvPr id="9219" name="TextBox 11"/>
          <p:cNvSpPr txBox="1">
            <a:spLocks noChangeArrowheads="1"/>
          </p:cNvSpPr>
          <p:nvPr/>
        </p:nvSpPr>
        <p:spPr bwMode="auto">
          <a:xfrm>
            <a:off x="2514600" y="62484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i="1" dirty="0">
                <a:solidFill>
                  <a:schemeClr val="bg1"/>
                </a:solidFill>
              </a:rPr>
              <a:t>The Slave Deck of the Bark “Wildfire”  </a:t>
            </a:r>
          </a:p>
        </p:txBody>
      </p:sp>
    </p:spTree>
    <p:extLst>
      <p:ext uri="{BB962C8B-B14F-4D97-AF65-F5344CB8AC3E}">
        <p14:creationId xmlns:p14="http://schemas.microsoft.com/office/powerpoint/2010/main" val="41144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Content Placeholder 3" descr="Interior of a Slave Ship.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 y="609600"/>
            <a:ext cx="8128000" cy="5105400"/>
          </a:xfrm>
        </p:spPr>
      </p:pic>
      <p:sp>
        <p:nvSpPr>
          <p:cNvPr id="10243" name="TextBox 4"/>
          <p:cNvSpPr txBox="1">
            <a:spLocks noChangeArrowheads="1"/>
          </p:cNvSpPr>
          <p:nvPr/>
        </p:nvSpPr>
        <p:spPr bwMode="auto">
          <a:xfrm>
            <a:off x="3200400" y="5943600"/>
            <a:ext cx="541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i="1" dirty="0">
                <a:solidFill>
                  <a:schemeClr val="bg1"/>
                </a:solidFill>
              </a:rPr>
              <a:t>Interior of a Slave Ship</a:t>
            </a:r>
          </a:p>
        </p:txBody>
      </p:sp>
    </p:spTree>
    <p:extLst>
      <p:ext uri="{BB962C8B-B14F-4D97-AF65-F5344CB8AC3E}">
        <p14:creationId xmlns:p14="http://schemas.microsoft.com/office/powerpoint/2010/main" val="425215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strVal val="#ppt_w+.3"/>
                                          </p:val>
                                        </p:tav>
                                        <p:tav tm="100000">
                                          <p:val>
                                            <p:strVal val="#ppt_w"/>
                                          </p:val>
                                        </p:tav>
                                      </p:tavLst>
                                    </p:anim>
                                    <p:anim calcmode="lin" valueType="num">
                                      <p:cBhvr>
                                        <p:cTn id="8" dur="1000" fill="hold"/>
                                        <p:tgtEl>
                                          <p:spTgt spid="10242"/>
                                        </p:tgtEl>
                                        <p:attrNameLst>
                                          <p:attrName>ppt_h</p:attrName>
                                        </p:attrNameLst>
                                      </p:cBhvr>
                                      <p:tavLst>
                                        <p:tav tm="0">
                                          <p:val>
                                            <p:strVal val="#ppt_h"/>
                                          </p:val>
                                        </p:tav>
                                        <p:tav tm="100000">
                                          <p:val>
                                            <p:strVal val="#ppt_h"/>
                                          </p:val>
                                        </p:tav>
                                      </p:tavLst>
                                    </p:anim>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Content Placeholder 3" descr="Paintin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47800" y="838200"/>
            <a:ext cx="6248400" cy="4724400"/>
          </a:xfrm>
        </p:spPr>
      </p:pic>
      <p:sp>
        <p:nvSpPr>
          <p:cNvPr id="12291" name="TextBox 4"/>
          <p:cNvSpPr txBox="1">
            <a:spLocks noChangeArrowheads="1"/>
          </p:cNvSpPr>
          <p:nvPr/>
        </p:nvSpPr>
        <p:spPr bwMode="auto">
          <a:xfrm>
            <a:off x="2743200" y="57150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dirty="0">
                <a:solidFill>
                  <a:schemeClr val="bg1"/>
                </a:solidFill>
              </a:rPr>
              <a:t>Slave Deck of the </a:t>
            </a:r>
            <a:r>
              <a:rPr lang="en-US" altLang="en-US" i="1" dirty="0" err="1">
                <a:solidFill>
                  <a:schemeClr val="bg1"/>
                </a:solidFill>
              </a:rPr>
              <a:t>Albatroz</a:t>
            </a:r>
            <a:r>
              <a:rPr lang="en-US" altLang="en-US" dirty="0">
                <a:solidFill>
                  <a:schemeClr val="bg1"/>
                </a:solidFill>
              </a:rPr>
              <a:t>, 1845</a:t>
            </a:r>
          </a:p>
          <a:p>
            <a:r>
              <a:rPr lang="en-US" altLang="en-US" dirty="0">
                <a:solidFill>
                  <a:schemeClr val="bg1"/>
                </a:solidFill>
              </a:rPr>
              <a:t>        by Lt. Francis </a:t>
            </a:r>
            <a:r>
              <a:rPr lang="en-US" altLang="en-US" dirty="0" err="1">
                <a:solidFill>
                  <a:schemeClr val="bg1"/>
                </a:solidFill>
              </a:rPr>
              <a:t>Meynell</a:t>
            </a:r>
            <a:endParaRPr lang="en-US" altLang="en-US" dirty="0">
              <a:solidFill>
                <a:schemeClr val="bg1"/>
              </a:solidFill>
            </a:endParaRPr>
          </a:p>
        </p:txBody>
      </p:sp>
    </p:spTree>
    <p:extLst>
      <p:ext uri="{BB962C8B-B14F-4D97-AF65-F5344CB8AC3E}">
        <p14:creationId xmlns:p14="http://schemas.microsoft.com/office/powerpoint/2010/main" val="18258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Content Placeholder 3" descr="Diagram.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90600" y="685800"/>
            <a:ext cx="7470775" cy="4525963"/>
          </a:xfrm>
        </p:spPr>
      </p:pic>
      <p:sp>
        <p:nvSpPr>
          <p:cNvPr id="11267" name="TextBox 5"/>
          <p:cNvSpPr txBox="1">
            <a:spLocks noChangeArrowheads="1"/>
          </p:cNvSpPr>
          <p:nvPr/>
        </p:nvSpPr>
        <p:spPr bwMode="auto">
          <a:xfrm>
            <a:off x="3124200" y="5638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n-US" altLang="en-US" dirty="0">
                <a:solidFill>
                  <a:schemeClr val="bg1"/>
                </a:solidFill>
              </a:rPr>
              <a:t>Diagram of a Slave Ship</a:t>
            </a:r>
          </a:p>
        </p:txBody>
      </p:sp>
    </p:spTree>
    <p:extLst>
      <p:ext uri="{BB962C8B-B14F-4D97-AF65-F5344CB8AC3E}">
        <p14:creationId xmlns:p14="http://schemas.microsoft.com/office/powerpoint/2010/main" val="11480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strVal val="#ppt_w+.3"/>
                                          </p:val>
                                        </p:tav>
                                        <p:tav tm="100000">
                                          <p:val>
                                            <p:strVal val="#ppt_w"/>
                                          </p:val>
                                        </p:tav>
                                      </p:tavLst>
                                    </p:anim>
                                    <p:anim calcmode="lin" valueType="num">
                                      <p:cBhvr>
                                        <p:cTn id="8" dur="1000" fill="hold"/>
                                        <p:tgtEl>
                                          <p:spTgt spid="11266"/>
                                        </p:tgtEl>
                                        <p:attrNameLst>
                                          <p:attrName>ppt_h</p:attrName>
                                        </p:attrNameLst>
                                      </p:cBhvr>
                                      <p:tavLst>
                                        <p:tav tm="0">
                                          <p:val>
                                            <p:strVal val="#ppt_h"/>
                                          </p:val>
                                        </p:tav>
                                        <p:tav tm="100000">
                                          <p:val>
                                            <p:strVal val="#ppt_h"/>
                                          </p:val>
                                        </p:tav>
                                      </p:tavLst>
                                    </p:anim>
                                    <p:animEffect transition="in" filter="fade">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Today’s Class</a:t>
            </a:r>
          </a:p>
        </p:txBody>
      </p:sp>
      <p:sp>
        <p:nvSpPr>
          <p:cNvPr id="3" name="Content Placeholder 2"/>
          <p:cNvSpPr>
            <a:spLocks noGrp="1"/>
          </p:cNvSpPr>
          <p:nvPr>
            <p:ph idx="1"/>
          </p:nvPr>
        </p:nvSpPr>
        <p:spPr/>
        <p:txBody>
          <a:bodyPr/>
          <a:lstStyle/>
          <a:p>
            <a:r>
              <a:rPr lang="en-US" dirty="0">
                <a:solidFill>
                  <a:schemeClr val="bg1"/>
                </a:solidFill>
              </a:rPr>
              <a:t>We will be examining the causes for the development of slavery as well as the impacts of slavery in the colonies</a:t>
            </a:r>
          </a:p>
          <a:p>
            <a:endParaRPr lang="en-US" dirty="0">
              <a:solidFill>
                <a:schemeClr val="bg1"/>
              </a:solidFill>
            </a:endParaRPr>
          </a:p>
          <a:p>
            <a:r>
              <a:rPr lang="en-US" dirty="0">
                <a:solidFill>
                  <a:schemeClr val="bg1"/>
                </a:solidFill>
              </a:rPr>
              <a:t>We will also discuss some of what the experience was for those people who forcibly brought over as slaves </a:t>
            </a:r>
          </a:p>
        </p:txBody>
      </p:sp>
    </p:spTree>
    <p:extLst>
      <p:ext uri="{BB962C8B-B14F-4D97-AF65-F5344CB8AC3E}">
        <p14:creationId xmlns:p14="http://schemas.microsoft.com/office/powerpoint/2010/main" val="14486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27DCB-4C83-4551-BD0B-9A0795D69C9E}"/>
              </a:ext>
            </a:extLst>
          </p:cNvPr>
          <p:cNvSpPr>
            <a:spLocks noGrp="1"/>
          </p:cNvSpPr>
          <p:nvPr>
            <p:ph type="title"/>
          </p:nvPr>
        </p:nvSpPr>
        <p:spPr/>
        <p:txBody>
          <a:bodyPr/>
          <a:lstStyle/>
          <a:p>
            <a:r>
              <a:rPr lang="en-US" dirty="0">
                <a:solidFill>
                  <a:schemeClr val="bg1"/>
                </a:solidFill>
              </a:rPr>
              <a:t>Growth of Slavery</a:t>
            </a:r>
          </a:p>
        </p:txBody>
      </p:sp>
      <p:sp>
        <p:nvSpPr>
          <p:cNvPr id="3" name="Content Placeholder 2">
            <a:extLst>
              <a:ext uri="{FF2B5EF4-FFF2-40B4-BE49-F238E27FC236}">
                <a16:creationId xmlns:a16="http://schemas.microsoft.com/office/drawing/2014/main" id="{63711620-253A-4D5C-B9D4-B670432B269B}"/>
              </a:ext>
            </a:extLst>
          </p:cNvPr>
          <p:cNvSpPr>
            <a:spLocks noGrp="1"/>
          </p:cNvSpPr>
          <p:nvPr>
            <p:ph idx="1"/>
          </p:nvPr>
        </p:nvSpPr>
        <p:spPr/>
        <p:txBody>
          <a:bodyPr/>
          <a:lstStyle/>
          <a:p>
            <a:r>
              <a:rPr lang="en-US" dirty="0">
                <a:solidFill>
                  <a:schemeClr val="bg1"/>
                </a:solidFill>
              </a:rPr>
              <a:t>Spain was the first to establish colonies in the New World</a:t>
            </a:r>
          </a:p>
          <a:p>
            <a:endParaRPr lang="en-US" dirty="0">
              <a:solidFill>
                <a:schemeClr val="bg1"/>
              </a:solidFill>
            </a:endParaRPr>
          </a:p>
          <a:p>
            <a:r>
              <a:rPr lang="en-US" dirty="0">
                <a:solidFill>
                  <a:schemeClr val="bg1"/>
                </a:solidFill>
              </a:rPr>
              <a:t>The Spanish mostly used Indigenous groups as forced labor </a:t>
            </a:r>
          </a:p>
          <a:p>
            <a:endParaRPr lang="en-US" dirty="0">
              <a:solidFill>
                <a:schemeClr val="bg1"/>
              </a:solidFill>
            </a:endParaRPr>
          </a:p>
          <a:p>
            <a:r>
              <a:rPr lang="en-US" dirty="0">
                <a:solidFill>
                  <a:schemeClr val="bg1"/>
                </a:solidFill>
              </a:rPr>
              <a:t>Mostly for work in mines, on cattle farms, and agricultural fields</a:t>
            </a:r>
          </a:p>
          <a:p>
            <a:pPr marL="0" indent="0">
              <a:buNone/>
            </a:pPr>
            <a:endParaRPr lang="en-US" dirty="0">
              <a:solidFill>
                <a:schemeClr val="bg1"/>
              </a:solidFill>
            </a:endParaRPr>
          </a:p>
        </p:txBody>
      </p:sp>
    </p:spTree>
    <p:extLst>
      <p:ext uri="{BB962C8B-B14F-4D97-AF65-F5344CB8AC3E}">
        <p14:creationId xmlns:p14="http://schemas.microsoft.com/office/powerpoint/2010/main" val="244296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26D0-A09D-4A7A-BBEE-1D2C1FF5356C}"/>
              </a:ext>
            </a:extLst>
          </p:cNvPr>
          <p:cNvSpPr>
            <a:spLocks noGrp="1"/>
          </p:cNvSpPr>
          <p:nvPr>
            <p:ph type="title"/>
          </p:nvPr>
        </p:nvSpPr>
        <p:spPr/>
        <p:txBody>
          <a:bodyPr/>
          <a:lstStyle/>
          <a:p>
            <a:r>
              <a:rPr lang="en-US" dirty="0">
                <a:solidFill>
                  <a:schemeClr val="bg1"/>
                </a:solidFill>
              </a:rPr>
              <a:t>Growth of Slavery</a:t>
            </a:r>
            <a:endParaRPr lang="en-US" dirty="0"/>
          </a:p>
        </p:txBody>
      </p:sp>
      <p:sp>
        <p:nvSpPr>
          <p:cNvPr id="3" name="Content Placeholder 2">
            <a:extLst>
              <a:ext uri="{FF2B5EF4-FFF2-40B4-BE49-F238E27FC236}">
                <a16:creationId xmlns:a16="http://schemas.microsoft.com/office/drawing/2014/main" id="{D6901B94-8ACC-4A85-888B-D335A765B73E}"/>
              </a:ext>
            </a:extLst>
          </p:cNvPr>
          <p:cNvSpPr>
            <a:spLocks noGrp="1"/>
          </p:cNvSpPr>
          <p:nvPr>
            <p:ph idx="1"/>
          </p:nvPr>
        </p:nvSpPr>
        <p:spPr>
          <a:xfrm>
            <a:off x="266700" y="1752600"/>
            <a:ext cx="8610600" cy="5638800"/>
          </a:xfrm>
        </p:spPr>
        <p:txBody>
          <a:bodyPr>
            <a:normAutofit/>
          </a:bodyPr>
          <a:lstStyle/>
          <a:p>
            <a:r>
              <a:rPr lang="en-US" dirty="0">
                <a:solidFill>
                  <a:schemeClr val="bg1"/>
                </a:solidFill>
              </a:rPr>
              <a:t>The </a:t>
            </a:r>
            <a:r>
              <a:rPr lang="en-US" dirty="0">
                <a:solidFill>
                  <a:srgbClr val="FFFF00"/>
                </a:solidFill>
              </a:rPr>
              <a:t>Portuguese, Dutch, and British governments established Slave Trading companies </a:t>
            </a:r>
            <a:r>
              <a:rPr lang="en-US" dirty="0">
                <a:solidFill>
                  <a:schemeClr val="bg1"/>
                </a:solidFill>
              </a:rPr>
              <a:t>as early as 1494</a:t>
            </a:r>
          </a:p>
          <a:p>
            <a:endParaRPr lang="en-US" dirty="0">
              <a:solidFill>
                <a:schemeClr val="bg1"/>
              </a:solidFill>
            </a:endParaRPr>
          </a:p>
          <a:p>
            <a:r>
              <a:rPr lang="en-US" dirty="0">
                <a:solidFill>
                  <a:schemeClr val="bg1"/>
                </a:solidFill>
              </a:rPr>
              <a:t>During the 1500’s and 1600’s most enslaved Africans were brought to the New World by these slave trading companies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8330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A1A8-36A5-4D55-9A14-0A8CE82A66D3}"/>
              </a:ext>
            </a:extLst>
          </p:cNvPr>
          <p:cNvSpPr>
            <a:spLocks noGrp="1"/>
          </p:cNvSpPr>
          <p:nvPr>
            <p:ph type="title"/>
          </p:nvPr>
        </p:nvSpPr>
        <p:spPr/>
        <p:txBody>
          <a:bodyPr/>
          <a:lstStyle/>
          <a:p>
            <a:r>
              <a:rPr lang="en-US" dirty="0">
                <a:solidFill>
                  <a:schemeClr val="bg1"/>
                </a:solidFill>
              </a:rPr>
              <a:t>Growth of Slavery</a:t>
            </a:r>
            <a:endParaRPr lang="en-US" dirty="0"/>
          </a:p>
        </p:txBody>
      </p:sp>
      <p:sp>
        <p:nvSpPr>
          <p:cNvPr id="3" name="Content Placeholder 2">
            <a:extLst>
              <a:ext uri="{FF2B5EF4-FFF2-40B4-BE49-F238E27FC236}">
                <a16:creationId xmlns:a16="http://schemas.microsoft.com/office/drawing/2014/main" id="{BB76D364-DD03-4C79-9E63-A4EE5C591D81}"/>
              </a:ext>
            </a:extLst>
          </p:cNvPr>
          <p:cNvSpPr>
            <a:spLocks noGrp="1"/>
          </p:cNvSpPr>
          <p:nvPr>
            <p:ph idx="1"/>
          </p:nvPr>
        </p:nvSpPr>
        <p:spPr>
          <a:xfrm>
            <a:off x="457200" y="1600200"/>
            <a:ext cx="3276600" cy="4525963"/>
          </a:xfrm>
        </p:spPr>
        <p:txBody>
          <a:bodyPr/>
          <a:lstStyle/>
          <a:p>
            <a:r>
              <a:rPr lang="en-US" dirty="0">
                <a:solidFill>
                  <a:schemeClr val="bg1"/>
                </a:solidFill>
              </a:rPr>
              <a:t>Early on </a:t>
            </a:r>
            <a:r>
              <a:rPr lang="en-US" dirty="0">
                <a:solidFill>
                  <a:srgbClr val="FFFF00"/>
                </a:solidFill>
              </a:rPr>
              <a:t>most enslaved Africans were brought to work sugar plantations in Brazil or the Caribbean </a:t>
            </a:r>
          </a:p>
        </p:txBody>
      </p:sp>
      <p:pic>
        <p:nvPicPr>
          <p:cNvPr id="4" name="Picture 3">
            <a:extLst>
              <a:ext uri="{FF2B5EF4-FFF2-40B4-BE49-F238E27FC236}">
                <a16:creationId xmlns:a16="http://schemas.microsoft.com/office/drawing/2014/main" id="{28B9CEB6-95F7-4B96-8A02-093FE077B9DB}"/>
              </a:ext>
            </a:extLst>
          </p:cNvPr>
          <p:cNvPicPr>
            <a:picLocks noChangeAspect="1"/>
          </p:cNvPicPr>
          <p:nvPr/>
        </p:nvPicPr>
        <p:blipFill>
          <a:blip r:embed="rId2"/>
          <a:stretch>
            <a:fillRect/>
          </a:stretch>
        </p:blipFill>
        <p:spPr>
          <a:xfrm>
            <a:off x="3733800" y="1736527"/>
            <a:ext cx="5064303" cy="3521273"/>
          </a:xfrm>
          <a:prstGeom prst="rect">
            <a:avLst/>
          </a:prstGeom>
        </p:spPr>
      </p:pic>
    </p:spTree>
    <p:extLst>
      <p:ext uri="{BB962C8B-B14F-4D97-AF65-F5344CB8AC3E}">
        <p14:creationId xmlns:p14="http://schemas.microsoft.com/office/powerpoint/2010/main" val="46709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Portuguese Colonies</a:t>
            </a:r>
          </a:p>
        </p:txBody>
      </p:sp>
      <p:sp>
        <p:nvSpPr>
          <p:cNvPr id="3" name="Content Placeholder 2"/>
          <p:cNvSpPr>
            <a:spLocks noGrp="1"/>
          </p:cNvSpPr>
          <p:nvPr>
            <p:ph idx="1"/>
          </p:nvPr>
        </p:nvSpPr>
        <p:spPr>
          <a:xfrm>
            <a:off x="4628393" y="1828800"/>
            <a:ext cx="4160541" cy="4297363"/>
          </a:xfrm>
        </p:spPr>
        <p:txBody>
          <a:bodyPr>
            <a:normAutofit fontScale="85000" lnSpcReduction="10000"/>
          </a:bodyPr>
          <a:lstStyle/>
          <a:p>
            <a:r>
              <a:rPr lang="en-US" dirty="0">
                <a:solidFill>
                  <a:schemeClr val="bg1"/>
                </a:solidFill>
              </a:rPr>
              <a:t>Worked under horrendous conditions</a:t>
            </a:r>
          </a:p>
          <a:p>
            <a:r>
              <a:rPr lang="en-US" dirty="0">
                <a:solidFill>
                  <a:schemeClr val="bg1"/>
                </a:solidFill>
              </a:rPr>
              <a:t>These conditions + diseases = very high death rate for enslaved peoples</a:t>
            </a:r>
          </a:p>
          <a:p>
            <a:pPr lvl="1"/>
            <a:r>
              <a:rPr lang="en-US" dirty="0">
                <a:solidFill>
                  <a:schemeClr val="bg1"/>
                </a:solidFill>
              </a:rPr>
              <a:t>About 5-10% of slave population died per  year</a:t>
            </a:r>
          </a:p>
          <a:p>
            <a:pPr lvl="1"/>
            <a:r>
              <a:rPr lang="en-US" dirty="0">
                <a:solidFill>
                  <a:schemeClr val="bg1"/>
                </a:solidFill>
              </a:rPr>
              <a:t>Required the continuous importation of fresh slaves from Africa</a:t>
            </a:r>
          </a:p>
        </p:txBody>
      </p:sp>
      <p:pic>
        <p:nvPicPr>
          <p:cNvPr id="4" name="Picture 3"/>
          <p:cNvPicPr>
            <a:picLocks noChangeAspect="1"/>
          </p:cNvPicPr>
          <p:nvPr/>
        </p:nvPicPr>
        <p:blipFill>
          <a:blip r:embed="rId2" cstate="print"/>
          <a:stretch>
            <a:fillRect/>
          </a:stretch>
        </p:blipFill>
        <p:spPr>
          <a:xfrm>
            <a:off x="244137" y="1828799"/>
            <a:ext cx="4083494" cy="4003529"/>
          </a:xfrm>
          <a:prstGeom prst="rect">
            <a:avLst/>
          </a:prstGeom>
        </p:spPr>
      </p:pic>
    </p:spTree>
    <p:extLst>
      <p:ext uri="{BB962C8B-B14F-4D97-AF65-F5344CB8AC3E}">
        <p14:creationId xmlns:p14="http://schemas.microsoft.com/office/powerpoint/2010/main" val="15465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E2F0-A5A5-4EC6-B33F-2229A95DDC53}"/>
              </a:ext>
            </a:extLst>
          </p:cNvPr>
          <p:cNvSpPr>
            <a:spLocks noGrp="1"/>
          </p:cNvSpPr>
          <p:nvPr>
            <p:ph type="title"/>
          </p:nvPr>
        </p:nvSpPr>
        <p:spPr/>
        <p:txBody>
          <a:bodyPr/>
          <a:lstStyle/>
          <a:p>
            <a:r>
              <a:rPr lang="en-US" dirty="0">
                <a:solidFill>
                  <a:schemeClr val="bg1"/>
                </a:solidFill>
              </a:rPr>
              <a:t>Growth of Slavery</a:t>
            </a:r>
            <a:endParaRPr lang="en-US" dirty="0"/>
          </a:p>
        </p:txBody>
      </p:sp>
      <p:sp>
        <p:nvSpPr>
          <p:cNvPr id="3" name="Content Placeholder 2">
            <a:extLst>
              <a:ext uri="{FF2B5EF4-FFF2-40B4-BE49-F238E27FC236}">
                <a16:creationId xmlns:a16="http://schemas.microsoft.com/office/drawing/2014/main" id="{E5E92EC3-6ED5-41C7-AFA0-48280600AD11}"/>
              </a:ext>
            </a:extLst>
          </p:cNvPr>
          <p:cNvSpPr>
            <a:spLocks noGrp="1"/>
          </p:cNvSpPr>
          <p:nvPr>
            <p:ph idx="1"/>
          </p:nvPr>
        </p:nvSpPr>
        <p:spPr/>
        <p:txBody>
          <a:bodyPr>
            <a:normAutofit lnSpcReduction="10000"/>
          </a:bodyPr>
          <a:lstStyle/>
          <a:p>
            <a:r>
              <a:rPr lang="en-US" dirty="0">
                <a:solidFill>
                  <a:schemeClr val="bg1"/>
                </a:solidFill>
              </a:rPr>
              <a:t>For the first few decades of English colonization there was not much use of slavery</a:t>
            </a:r>
          </a:p>
          <a:p>
            <a:endParaRPr lang="en-US" dirty="0">
              <a:solidFill>
                <a:srgbClr val="FFFF00"/>
              </a:solidFill>
            </a:endParaRPr>
          </a:p>
          <a:p>
            <a:r>
              <a:rPr lang="en-US" dirty="0">
                <a:solidFill>
                  <a:schemeClr val="bg1"/>
                </a:solidFill>
              </a:rPr>
              <a:t>Early </a:t>
            </a:r>
            <a:r>
              <a:rPr lang="en-US" dirty="0">
                <a:solidFill>
                  <a:srgbClr val="FFFF00"/>
                </a:solidFill>
              </a:rPr>
              <a:t>English colonies used indentured servants instead of slave labor</a:t>
            </a:r>
          </a:p>
          <a:p>
            <a:endParaRPr lang="en-US" dirty="0"/>
          </a:p>
          <a:p>
            <a:r>
              <a:rPr lang="en-US" dirty="0">
                <a:solidFill>
                  <a:schemeClr val="bg1"/>
                </a:solidFill>
              </a:rPr>
              <a:t>Indentured Servants are temporary laborers that use work to pay off debts for </a:t>
            </a:r>
          </a:p>
        </p:txBody>
      </p:sp>
    </p:spTree>
    <p:extLst>
      <p:ext uri="{BB962C8B-B14F-4D97-AF65-F5344CB8AC3E}">
        <p14:creationId xmlns:p14="http://schemas.microsoft.com/office/powerpoint/2010/main" val="153329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Growth of Slavery</a:t>
            </a:r>
          </a:p>
        </p:txBody>
      </p:sp>
      <p:sp>
        <p:nvSpPr>
          <p:cNvPr id="3" name="Content Placeholder 2"/>
          <p:cNvSpPr>
            <a:spLocks noGrp="1"/>
          </p:cNvSpPr>
          <p:nvPr>
            <p:ph idx="1"/>
          </p:nvPr>
        </p:nvSpPr>
        <p:spPr/>
        <p:txBody>
          <a:bodyPr>
            <a:normAutofit fontScale="92500" lnSpcReduction="20000"/>
          </a:bodyPr>
          <a:lstStyle/>
          <a:p>
            <a:r>
              <a:rPr lang="en-US" dirty="0">
                <a:solidFill>
                  <a:srgbClr val="FFFF00"/>
                </a:solidFill>
              </a:rPr>
              <a:t>This changed </a:t>
            </a:r>
            <a:r>
              <a:rPr lang="en-US" dirty="0">
                <a:solidFill>
                  <a:schemeClr val="bg1"/>
                </a:solidFill>
              </a:rPr>
              <a:t>starting</a:t>
            </a:r>
            <a:r>
              <a:rPr lang="en-US" dirty="0">
                <a:solidFill>
                  <a:srgbClr val="FFFF00"/>
                </a:solidFill>
              </a:rPr>
              <a:t> in English colonies in the 1670’s</a:t>
            </a:r>
          </a:p>
          <a:p>
            <a:endParaRPr lang="en-US" dirty="0">
              <a:solidFill>
                <a:schemeClr val="bg1"/>
              </a:solidFill>
            </a:endParaRPr>
          </a:p>
          <a:p>
            <a:r>
              <a:rPr lang="en-US" dirty="0">
                <a:solidFill>
                  <a:schemeClr val="bg1"/>
                </a:solidFill>
              </a:rPr>
              <a:t>The </a:t>
            </a:r>
            <a:r>
              <a:rPr lang="en-US" dirty="0">
                <a:solidFill>
                  <a:srgbClr val="FFFF00"/>
                </a:solidFill>
              </a:rPr>
              <a:t>use of slavery </a:t>
            </a:r>
            <a:r>
              <a:rPr lang="en-US" dirty="0">
                <a:solidFill>
                  <a:schemeClr val="bg1"/>
                </a:solidFill>
              </a:rPr>
              <a:t>forever </a:t>
            </a:r>
            <a:r>
              <a:rPr lang="en-US" dirty="0">
                <a:solidFill>
                  <a:srgbClr val="FFFF00"/>
                </a:solidFill>
              </a:rPr>
              <a:t>changes ideas of race in Western culture</a:t>
            </a:r>
          </a:p>
          <a:p>
            <a:endParaRPr lang="en-US" dirty="0">
              <a:solidFill>
                <a:schemeClr val="bg1"/>
              </a:solidFill>
            </a:endParaRPr>
          </a:p>
          <a:p>
            <a:r>
              <a:rPr lang="en-US" dirty="0">
                <a:solidFill>
                  <a:schemeClr val="bg1"/>
                </a:solidFill>
              </a:rPr>
              <a:t>There were a few major reasons for the growth of reliance on slavery</a:t>
            </a:r>
          </a:p>
          <a:p>
            <a:endParaRPr lang="en-US" dirty="0">
              <a:solidFill>
                <a:schemeClr val="bg1"/>
              </a:solidFill>
            </a:endParaRPr>
          </a:p>
          <a:p>
            <a:r>
              <a:rPr lang="en-US" dirty="0">
                <a:solidFill>
                  <a:schemeClr val="bg1"/>
                </a:solidFill>
              </a:rPr>
              <a:t>We will be looking into this more tomorrow </a:t>
            </a:r>
          </a:p>
          <a:p>
            <a:pPr marL="0" indent="0">
              <a:buNone/>
            </a:pPr>
            <a:endParaRPr lang="en-US" dirty="0">
              <a:solidFill>
                <a:schemeClr val="bg1"/>
              </a:solidFill>
            </a:endParaRPr>
          </a:p>
        </p:txBody>
      </p:sp>
    </p:spTree>
    <p:extLst>
      <p:ext uri="{BB962C8B-B14F-4D97-AF65-F5344CB8AC3E}">
        <p14:creationId xmlns:p14="http://schemas.microsoft.com/office/powerpoint/2010/main" val="113086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5660</TotalTime>
  <Words>858</Words>
  <Application>Microsoft Office PowerPoint</Application>
  <PresentationFormat>On-screen Show (4:3)</PresentationFormat>
  <Paragraphs>97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Lucida Sans Unicode</vt:lpstr>
      <vt:lpstr>Office Theme</vt:lpstr>
      <vt:lpstr>Interactive Notebook Set Up</vt:lpstr>
      <vt:lpstr>PowerPoint Presentation</vt:lpstr>
      <vt:lpstr>Today’s Class</vt:lpstr>
      <vt:lpstr>Growth of Slavery</vt:lpstr>
      <vt:lpstr>Growth of Slavery</vt:lpstr>
      <vt:lpstr>Growth of Slavery</vt:lpstr>
      <vt:lpstr>Portuguese Colonies</vt:lpstr>
      <vt:lpstr>Growth of Slavery</vt:lpstr>
      <vt:lpstr>Growth of Slavery</vt:lpstr>
      <vt:lpstr>Causes of Growth of Slavery</vt:lpstr>
      <vt:lpstr>Causes of Growth of Slavery</vt:lpstr>
      <vt:lpstr>Causes of Growth of Slavery</vt:lpstr>
      <vt:lpstr>Causes of Growth of Slavery</vt:lpstr>
      <vt:lpstr>Slave Codes</vt:lpstr>
      <vt:lpstr>The Middle Passage</vt:lpstr>
      <vt:lpstr>The Middle Passage</vt:lpstr>
      <vt:lpstr>The Middle Passage</vt:lpstr>
      <vt:lpstr>The Middle Passage</vt:lpstr>
      <vt:lpstr>PowerPoint Presentation</vt:lpstr>
      <vt:lpstr>PowerPoint Presentation</vt:lpstr>
      <vt:lpstr>PowerPoint Presentation</vt:lpstr>
      <vt:lpstr>PowerPoint Presentation</vt:lpstr>
      <vt:lpstr>PowerPoint Presentation</vt:lpstr>
      <vt:lpstr>PowerPoint Presentation</vt:lpstr>
    </vt:vector>
  </TitlesOfParts>
  <Company>Tucson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NWTECH</dc:creator>
  <cp:lastModifiedBy>Andy Pfannenstiel</cp:lastModifiedBy>
  <cp:revision>110</cp:revision>
  <cp:lastPrinted>2014-09-04T16:22:20Z</cp:lastPrinted>
  <dcterms:created xsi:type="dcterms:W3CDTF">2014-09-02T19:51:39Z</dcterms:created>
  <dcterms:modified xsi:type="dcterms:W3CDTF">2018-09-01T16:39:59Z</dcterms:modified>
</cp:coreProperties>
</file>