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81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75" r:id="rId12"/>
    <p:sldId id="276" r:id="rId13"/>
    <p:sldId id="277" r:id="rId14"/>
    <p:sldId id="278" r:id="rId15"/>
    <p:sldId id="279" r:id="rId16"/>
    <p:sldId id="280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E2535-138B-424C-99DF-6334E9CEF443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CCD56-7DD7-42F9-8399-709A2DED61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9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CCD56-7DD7-42F9-8399-709A2DED611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a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0766" indent="-2810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4255" indent="-22485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3957" indent="-22485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23659" indent="-22485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73361" indent="-2248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23062" indent="-2248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72764" indent="-2248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22466" indent="-2248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7BE5727-9AF5-4420-9909-B828717C8CB8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0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B482-60EC-492A-ABED-96F6E4F212E5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5A9-C433-4A46-816A-26D46DC67B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0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B482-60EC-492A-ABED-96F6E4F212E5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5A9-C433-4A46-816A-26D46DC67B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7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B482-60EC-492A-ABED-96F6E4F212E5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5A9-C433-4A46-816A-26D46DC67B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4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B482-60EC-492A-ABED-96F6E4F212E5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5A9-C433-4A46-816A-26D46DC67B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9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B482-60EC-492A-ABED-96F6E4F212E5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5A9-C433-4A46-816A-26D46DC67B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9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B482-60EC-492A-ABED-96F6E4F212E5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5A9-C433-4A46-816A-26D46DC67B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8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B482-60EC-492A-ABED-96F6E4F212E5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5A9-C433-4A46-816A-26D46DC67B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53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B482-60EC-492A-ABED-96F6E4F212E5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5A9-C433-4A46-816A-26D46DC67B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4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B482-60EC-492A-ABED-96F6E4F212E5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5A9-C433-4A46-816A-26D46DC67B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4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B482-60EC-492A-ABED-96F6E4F212E5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5A9-C433-4A46-816A-26D46DC67B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4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B482-60EC-492A-ABED-96F6E4F212E5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5A9-C433-4A46-816A-26D46DC67B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7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2B482-60EC-492A-ABED-96F6E4F212E5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345A9-C433-4A46-816A-26D46DC67B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28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Columbian Exchange </a:t>
            </a:r>
            <a:r>
              <a:rPr lang="en-US" altLang="en-US" dirty="0" err="1" smtClean="0">
                <a:solidFill>
                  <a:srgbClr val="FFFF00"/>
                </a:solidFill>
              </a:rPr>
              <a:t>Bellwork</a:t>
            </a: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Can you think of any potential negatives of the development of the Columbian Exchange?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Answers Vary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Which of the items discussed yesterday are you most glad is now a global product?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Opinion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3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canefieldsusa.com/sitebuildercontent/sitebuilderpictures/Sugar-Cane-F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48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Box 4"/>
          <p:cNvSpPr txBox="1">
            <a:spLocks noChangeArrowheads="1"/>
          </p:cNvSpPr>
          <p:nvPr/>
        </p:nvSpPr>
        <p:spPr bwMode="auto">
          <a:xfrm>
            <a:off x="2362200" y="5943600"/>
            <a:ext cx="403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SUGAR CANE</a:t>
            </a:r>
          </a:p>
        </p:txBody>
      </p:sp>
    </p:spTree>
    <p:extLst>
      <p:ext uri="{BB962C8B-B14F-4D97-AF65-F5344CB8AC3E}">
        <p14:creationId xmlns:p14="http://schemas.microsoft.com/office/powerpoint/2010/main" val="24252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4582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24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dirty="0">
                <a:solidFill>
                  <a:srgbClr val="FFFF00"/>
                </a:solidFill>
                <a:cs typeface="Tahoma" pitchFamily="34" charset="0"/>
              </a:rPr>
              <a:t>Slaves Working in a </a:t>
            </a:r>
            <a:br>
              <a:rPr lang="en-US" sz="4000" dirty="0">
                <a:solidFill>
                  <a:srgbClr val="FFFF00"/>
                </a:solidFill>
                <a:cs typeface="Tahoma" pitchFamily="34" charset="0"/>
              </a:rPr>
            </a:br>
            <a:r>
              <a:rPr lang="en-US" sz="4000" dirty="0">
                <a:solidFill>
                  <a:srgbClr val="FFFF00"/>
                </a:solidFill>
                <a:cs typeface="Tahoma" pitchFamily="34" charset="0"/>
              </a:rPr>
              <a:t>Brazilian Sugar Mill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53400" cy="49149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3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Raw Tobacco</a:t>
            </a:r>
          </a:p>
        </p:txBody>
      </p:sp>
      <p:pic>
        <p:nvPicPr>
          <p:cNvPr id="68611" name="Picture 2" descr="http://gajitz.com/wp-content/uploads/2010/01/tobacco-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5690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56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Raw Cotton</a:t>
            </a:r>
          </a:p>
        </p:txBody>
      </p:sp>
      <p:pic>
        <p:nvPicPr>
          <p:cNvPr id="69635" name="Picture 2" descr="http://www.cottonman.com/images/cotton%20pictures/cotton%20f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299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6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Triangular Trade/Atlantic System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The slave trade created what is called Triangular Trade</a:t>
            </a:r>
          </a:p>
          <a:p>
            <a:endParaRPr lang="en-US" altLang="en-US" dirty="0" smtClean="0">
              <a:solidFill>
                <a:srgbClr val="FFFF00"/>
              </a:solidFill>
            </a:endParaRPr>
          </a:p>
          <a:p>
            <a:r>
              <a:rPr lang="en-US" altLang="en-US" dirty="0" smtClean="0">
                <a:solidFill>
                  <a:srgbClr val="FFFF00"/>
                </a:solidFill>
              </a:rPr>
              <a:t>Trade between Africa, The New World, and Europe</a:t>
            </a:r>
          </a:p>
          <a:p>
            <a:endParaRPr lang="en-US" altLang="en-US" dirty="0" smtClean="0">
              <a:solidFill>
                <a:srgbClr val="FFFF00"/>
              </a:solidFill>
            </a:endParaRPr>
          </a:p>
          <a:p>
            <a:r>
              <a:rPr lang="en-US" altLang="en-US" dirty="0" smtClean="0">
                <a:solidFill>
                  <a:schemeClr val="bg1"/>
                </a:solidFill>
              </a:rPr>
              <a:t>This lead to the development of a major economic policy that would dominate Europe for 300 years</a:t>
            </a:r>
          </a:p>
          <a:p>
            <a:endParaRPr lang="en-US" altLang="en-US" dirty="0">
              <a:solidFill>
                <a:schemeClr val="bg1"/>
              </a:solidFill>
            </a:endParaRPr>
          </a:p>
          <a:p>
            <a:pPr lvl="1"/>
            <a:endParaRPr lang="en-US" altLang="en-US" dirty="0" smtClean="0">
              <a:solidFill>
                <a:srgbClr val="FFFF00"/>
              </a:solidFill>
            </a:endParaRPr>
          </a:p>
          <a:p>
            <a:pPr lvl="1"/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Triangular Trade/Atlantic System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257800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>Manufactured goods </a:t>
            </a:r>
            <a:r>
              <a:rPr lang="en-US" altLang="en-US" smtClean="0">
                <a:solidFill>
                  <a:schemeClr val="bg1"/>
                </a:solidFill>
              </a:rPr>
              <a:t>would be brought to African </a:t>
            </a:r>
            <a:r>
              <a:rPr lang="en-US" altLang="en-US" smtClean="0">
                <a:solidFill>
                  <a:srgbClr val="FFFF00"/>
                </a:solidFill>
              </a:rPr>
              <a:t>in exchange for the slaves</a:t>
            </a:r>
          </a:p>
          <a:p>
            <a:endParaRPr lang="en-US" altLang="en-US" smtClean="0">
              <a:solidFill>
                <a:schemeClr val="bg1"/>
              </a:solidFill>
            </a:endParaRPr>
          </a:p>
          <a:p>
            <a:r>
              <a:rPr lang="en-US" altLang="en-US" smtClean="0">
                <a:solidFill>
                  <a:srgbClr val="FFFF00"/>
                </a:solidFill>
              </a:rPr>
              <a:t>Slaves</a:t>
            </a:r>
            <a:r>
              <a:rPr lang="en-US" altLang="en-US" smtClean="0">
                <a:solidFill>
                  <a:schemeClr val="bg1"/>
                </a:solidFill>
              </a:rPr>
              <a:t> would be brought to the New World to </a:t>
            </a:r>
            <a:r>
              <a:rPr lang="en-US" altLang="en-US" smtClean="0">
                <a:solidFill>
                  <a:srgbClr val="FFFF00"/>
                </a:solidFill>
              </a:rPr>
              <a:t>work plantations producing raw materials</a:t>
            </a:r>
          </a:p>
          <a:p>
            <a:endParaRPr lang="en-US" altLang="en-US" smtClean="0">
              <a:solidFill>
                <a:schemeClr val="bg1"/>
              </a:solidFill>
            </a:endParaRPr>
          </a:p>
          <a:p>
            <a:r>
              <a:rPr lang="en-US" altLang="en-US" smtClean="0">
                <a:solidFill>
                  <a:schemeClr val="bg1"/>
                </a:solidFill>
              </a:rPr>
              <a:t>These </a:t>
            </a:r>
            <a:r>
              <a:rPr lang="en-US" altLang="en-US" smtClean="0">
                <a:solidFill>
                  <a:srgbClr val="FFFF00"/>
                </a:solidFill>
              </a:rPr>
              <a:t>raw materials </a:t>
            </a:r>
            <a:r>
              <a:rPr lang="en-US" altLang="en-US" smtClean="0">
                <a:solidFill>
                  <a:schemeClr val="bg1"/>
                </a:solidFill>
              </a:rPr>
              <a:t>would be </a:t>
            </a:r>
            <a:r>
              <a:rPr lang="en-US" altLang="en-US" smtClean="0">
                <a:solidFill>
                  <a:srgbClr val="FFFF00"/>
                </a:solidFill>
              </a:rPr>
              <a:t>brought to Europe</a:t>
            </a:r>
            <a:r>
              <a:rPr lang="en-US" altLang="en-US" smtClean="0">
                <a:solidFill>
                  <a:schemeClr val="bg1"/>
                </a:solidFill>
              </a:rPr>
              <a:t> and manufactured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468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Triangular Trade</a:t>
            </a:r>
          </a:p>
        </p:txBody>
      </p:sp>
      <p:pic>
        <p:nvPicPr>
          <p:cNvPr id="74755" name="Picture 5" descr="http://www.historyonthenet.com/Slave_Trade/images/triangulartra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90625"/>
            <a:ext cx="46482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7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28" y="152400"/>
            <a:ext cx="8654143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3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Themes Tuesday </a:t>
            </a:r>
            <a:r>
              <a:rPr lang="en-US" smtClean="0">
                <a:solidFill>
                  <a:srgbClr val="FFFF00"/>
                </a:solidFill>
              </a:rPr>
              <a:t>Bellwork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an example of State-Building</a:t>
            </a:r>
            <a:r>
              <a:rPr lang="en-US" dirty="0">
                <a:solidFill>
                  <a:schemeClr val="bg1"/>
                </a:solidFill>
              </a:rPr>
              <a:t>, Expansion and </a:t>
            </a:r>
            <a:r>
              <a:rPr lang="en-US" dirty="0" smtClean="0">
                <a:solidFill>
                  <a:schemeClr val="bg1"/>
                </a:solidFill>
              </a:rPr>
              <a:t>Conflict in the Inca Empire?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Answers Vary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What is an example of </a:t>
            </a:r>
            <a:r>
              <a:rPr lang="en-US" dirty="0">
                <a:solidFill>
                  <a:schemeClr val="bg1"/>
                </a:solidFill>
              </a:rPr>
              <a:t>Creation, Expansion and Interaction of Economic </a:t>
            </a:r>
            <a:r>
              <a:rPr lang="en-US" dirty="0" smtClean="0">
                <a:solidFill>
                  <a:schemeClr val="bg1"/>
                </a:solidFill>
              </a:rPr>
              <a:t>Systems in the Aztec Empire?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Answers Vary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9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>Objective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WWBAT: Discuss the negative impacts of the Columbian Exchange and the development of system of Triangular Trade</a:t>
            </a:r>
          </a:p>
        </p:txBody>
      </p:sp>
    </p:spTree>
    <p:extLst>
      <p:ext uri="{BB962C8B-B14F-4D97-AF65-F5344CB8AC3E}">
        <p14:creationId xmlns:p14="http://schemas.microsoft.com/office/powerpoint/2010/main" val="22501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Interactive Notebook Setup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8</a:t>
            </a:r>
            <a:r>
              <a:rPr lang="en-US" dirty="0" smtClean="0">
                <a:solidFill>
                  <a:srgbClr val="FFFF00"/>
                </a:solidFill>
              </a:rPr>
              <a:t>/15/2018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Impacts of Columbian Exchange and Triangular Trade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will be one page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0" y="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Dark side of Columbian Exchange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8" y="3276600"/>
            <a:ext cx="91440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3013" name="TextBox 7"/>
          <p:cNvSpPr txBox="1">
            <a:spLocks noChangeArrowheads="1"/>
          </p:cNvSpPr>
          <p:nvPr/>
        </p:nvSpPr>
        <p:spPr bwMode="auto">
          <a:xfrm>
            <a:off x="23812" y="3276600"/>
            <a:ext cx="3862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dirty="0"/>
              <a:t>Triangular Trade/Atlantic System</a:t>
            </a:r>
          </a:p>
        </p:txBody>
      </p:sp>
    </p:spTree>
    <p:extLst>
      <p:ext uri="{BB962C8B-B14F-4D97-AF65-F5344CB8AC3E}">
        <p14:creationId xmlns:p14="http://schemas.microsoft.com/office/powerpoint/2010/main" val="308691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3011" grpId="0"/>
      <p:bldP spid="7" grpId="0" animBg="1"/>
      <p:bldP spid="430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Dark side of Columbian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The Columbian exchange was not limited to exciting items or food</a:t>
            </a:r>
          </a:p>
          <a:p>
            <a:endParaRPr lang="en-US" altLang="en-US" dirty="0" smtClean="0">
              <a:solidFill>
                <a:schemeClr val="bg1"/>
              </a:solidFill>
            </a:endParaRPr>
          </a:p>
          <a:p>
            <a:r>
              <a:rPr lang="en-US" altLang="en-US" dirty="0" smtClean="0">
                <a:solidFill>
                  <a:schemeClr val="bg1"/>
                </a:solidFill>
              </a:rPr>
              <a:t>There was also </a:t>
            </a:r>
            <a:r>
              <a:rPr lang="en-US" altLang="en-US" dirty="0" smtClean="0">
                <a:solidFill>
                  <a:srgbClr val="FFFF00"/>
                </a:solidFill>
              </a:rPr>
              <a:t>an exchange of diseases</a:t>
            </a:r>
          </a:p>
          <a:p>
            <a:endParaRPr lang="en-US" altLang="en-US" dirty="0" smtClean="0">
              <a:solidFill>
                <a:schemeClr val="bg1"/>
              </a:solidFill>
            </a:endParaRPr>
          </a:p>
          <a:p>
            <a:r>
              <a:rPr lang="en-US" altLang="en-US" dirty="0" smtClean="0">
                <a:solidFill>
                  <a:schemeClr val="bg1"/>
                </a:solidFill>
              </a:rPr>
              <a:t>Things like </a:t>
            </a:r>
            <a:r>
              <a:rPr lang="en-US" altLang="en-US" dirty="0" smtClean="0">
                <a:solidFill>
                  <a:srgbClr val="FFFF00"/>
                </a:solidFill>
              </a:rPr>
              <a:t>smallpox, malaria, measles, typhoid, scarlet fever, and the bubonic plague </a:t>
            </a:r>
            <a:r>
              <a:rPr lang="en-US" altLang="en-US" dirty="0" smtClean="0">
                <a:solidFill>
                  <a:schemeClr val="bg1"/>
                </a:solidFill>
              </a:rPr>
              <a:t>were not present in New World before Columbus arrived.</a:t>
            </a:r>
          </a:p>
        </p:txBody>
      </p:sp>
    </p:spTree>
    <p:extLst>
      <p:ext uri="{BB962C8B-B14F-4D97-AF65-F5344CB8AC3E}">
        <p14:creationId xmlns:p14="http://schemas.microsoft.com/office/powerpoint/2010/main" val="389523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Dark side of Columbian Exchange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>Populations loss in the New World </a:t>
            </a:r>
            <a:r>
              <a:rPr lang="en-US" altLang="en-US" smtClean="0">
                <a:solidFill>
                  <a:schemeClr val="bg1"/>
                </a:solidFill>
              </a:rPr>
              <a:t>because of the introduction of these diseases </a:t>
            </a:r>
            <a:r>
              <a:rPr lang="en-US" altLang="en-US" smtClean="0">
                <a:solidFill>
                  <a:srgbClr val="FFFF00"/>
                </a:solidFill>
              </a:rPr>
              <a:t>is estimated to be between 50%-90%</a:t>
            </a:r>
          </a:p>
          <a:p>
            <a:endParaRPr lang="en-US" altLang="en-US" smtClean="0">
              <a:solidFill>
                <a:schemeClr val="bg1"/>
              </a:solidFill>
            </a:endParaRPr>
          </a:p>
          <a:p>
            <a:r>
              <a:rPr lang="en-US" altLang="en-US" smtClean="0">
                <a:solidFill>
                  <a:schemeClr val="bg1"/>
                </a:solidFill>
              </a:rPr>
              <a:t>On the island Columbus first arrived(Hispaniola) population went from 250,000 to 14,000 in 25 years</a:t>
            </a:r>
          </a:p>
        </p:txBody>
      </p:sp>
    </p:spTree>
    <p:extLst>
      <p:ext uri="{BB962C8B-B14F-4D97-AF65-F5344CB8AC3E}">
        <p14:creationId xmlns:p14="http://schemas.microsoft.com/office/powerpoint/2010/main" val="158339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Dark side of Columbian Exchange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Slavery in many forms has existed for thousands of years</a:t>
            </a:r>
          </a:p>
          <a:p>
            <a:endParaRPr lang="en-US" altLang="en-US" dirty="0" smtClean="0">
              <a:solidFill>
                <a:schemeClr val="bg1"/>
              </a:solidFill>
            </a:endParaRPr>
          </a:p>
          <a:p>
            <a:r>
              <a:rPr lang="en-US" altLang="en-US" dirty="0" smtClean="0">
                <a:solidFill>
                  <a:schemeClr val="bg1"/>
                </a:solidFill>
              </a:rPr>
              <a:t>In one way almost every civilization has relied on slavery in some from</a:t>
            </a:r>
          </a:p>
          <a:p>
            <a:endParaRPr lang="en-US" altLang="en-US" dirty="0" smtClean="0">
              <a:solidFill>
                <a:schemeClr val="bg1"/>
              </a:solidFill>
            </a:endParaRPr>
          </a:p>
          <a:p>
            <a:r>
              <a:rPr lang="en-US" altLang="en-US" dirty="0" smtClean="0">
                <a:solidFill>
                  <a:schemeClr val="bg1"/>
                </a:solidFill>
              </a:rPr>
              <a:t>This means that slavery did not start with the enslavement of Africans in the 1400’s</a:t>
            </a:r>
          </a:p>
        </p:txBody>
      </p:sp>
    </p:spTree>
    <p:extLst>
      <p:ext uri="{BB962C8B-B14F-4D97-AF65-F5344CB8AC3E}">
        <p14:creationId xmlns:p14="http://schemas.microsoft.com/office/powerpoint/2010/main" val="327485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381000" y="-381000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Dark side of Columbian Exchange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105266" y="457200"/>
            <a:ext cx="8886334" cy="54864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Soon after the arrival Europeans Slave Trade was introduced to the New World </a:t>
            </a:r>
          </a:p>
          <a:p>
            <a:endParaRPr lang="en-US" altLang="en-US" dirty="0" smtClean="0">
              <a:solidFill>
                <a:srgbClr val="FFFF00"/>
              </a:solidFill>
            </a:endParaRPr>
          </a:p>
          <a:p>
            <a:r>
              <a:rPr lang="en-US" altLang="en-US" dirty="0" smtClean="0">
                <a:solidFill>
                  <a:schemeClr val="bg1"/>
                </a:solidFill>
              </a:rPr>
              <a:t>Initially the Spanish and Portuguese relied on the slave labor of native peoples</a:t>
            </a:r>
          </a:p>
          <a:p>
            <a:endParaRPr lang="en-US" altLang="en-US" dirty="0" smtClean="0">
              <a:solidFill>
                <a:schemeClr val="bg1"/>
              </a:solidFill>
            </a:endParaRPr>
          </a:p>
          <a:p>
            <a:r>
              <a:rPr lang="en-US" altLang="en-US" dirty="0" smtClean="0">
                <a:solidFill>
                  <a:schemeClr val="bg1"/>
                </a:solidFill>
              </a:rPr>
              <a:t>As early as </a:t>
            </a:r>
            <a:r>
              <a:rPr lang="en-US" altLang="en-US" dirty="0" smtClean="0">
                <a:solidFill>
                  <a:srgbClr val="FFFF00"/>
                </a:solidFill>
              </a:rPr>
              <a:t>1502</a:t>
            </a:r>
            <a:r>
              <a:rPr lang="en-US" altLang="en-US" dirty="0" smtClean="0">
                <a:solidFill>
                  <a:schemeClr val="bg1"/>
                </a:solidFill>
              </a:rPr>
              <a:t> there were </a:t>
            </a:r>
            <a:r>
              <a:rPr lang="en-US" altLang="en-US" dirty="0" smtClean="0">
                <a:solidFill>
                  <a:srgbClr val="FFFF00"/>
                </a:solidFill>
              </a:rPr>
              <a:t>African slaves brought to the New </a:t>
            </a:r>
            <a:r>
              <a:rPr lang="en-US" altLang="en-US" dirty="0" smtClean="0">
                <a:solidFill>
                  <a:srgbClr val="FFFF00"/>
                </a:solidFill>
              </a:rPr>
              <a:t>World</a:t>
            </a:r>
          </a:p>
          <a:p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Called Chattel slavery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Solely</a:t>
            </a:r>
            <a:r>
              <a:rPr lang="en-US" dirty="0">
                <a:solidFill>
                  <a:schemeClr val="bg1"/>
                </a:solidFill>
              </a:rPr>
              <a:t> the </a:t>
            </a:r>
            <a:r>
              <a:rPr lang="en-US" dirty="0">
                <a:solidFill>
                  <a:srgbClr val="FFFF00"/>
                </a:solidFill>
              </a:rPr>
              <a:t>private property of the owner</a:t>
            </a:r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 smtClean="0">
              <a:solidFill>
                <a:srgbClr val="FFFF00"/>
              </a:solidFill>
            </a:endParaRPr>
          </a:p>
          <a:p>
            <a:endParaRPr lang="en-US" altLang="en-US" dirty="0" smtClean="0">
              <a:solidFill>
                <a:schemeClr val="bg1"/>
              </a:solidFill>
            </a:endParaRPr>
          </a:p>
          <a:p>
            <a:endParaRPr lang="en-US" altLang="en-US" dirty="0" smtClean="0">
              <a:solidFill>
                <a:schemeClr val="bg1"/>
              </a:solidFill>
            </a:endParaRPr>
          </a:p>
          <a:p>
            <a:endParaRPr lang="en-US" altLang="en-US" dirty="0" smtClean="0">
              <a:solidFill>
                <a:srgbClr val="FFFF00"/>
              </a:solidFill>
            </a:endParaRPr>
          </a:p>
          <a:p>
            <a:endParaRPr lang="en-US" altLang="en-US" dirty="0" smtClean="0">
              <a:solidFill>
                <a:srgbClr val="FFFF00"/>
              </a:solidFill>
            </a:endParaRP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342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404</Words>
  <Application>Microsoft Office PowerPoint</Application>
  <PresentationFormat>On-screen Show (4:3)</PresentationFormat>
  <Paragraphs>71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Tahoma</vt:lpstr>
      <vt:lpstr>Office Theme</vt:lpstr>
      <vt:lpstr>Columbian Exchange Bellwork</vt:lpstr>
      <vt:lpstr>Themes Tuesday Bellwork</vt:lpstr>
      <vt:lpstr>Objective</vt:lpstr>
      <vt:lpstr>Interactive Notebook Setup</vt:lpstr>
      <vt:lpstr>PowerPoint Presentation</vt:lpstr>
      <vt:lpstr>Dark side of Columbian Exchange</vt:lpstr>
      <vt:lpstr>Dark side of Columbian Exchange</vt:lpstr>
      <vt:lpstr>Dark side of Columbian Exchange</vt:lpstr>
      <vt:lpstr>Dark side of Columbian Exchange</vt:lpstr>
      <vt:lpstr>PowerPoint Presentation</vt:lpstr>
      <vt:lpstr>PowerPoint Presentation</vt:lpstr>
      <vt:lpstr>Raw Tobacco</vt:lpstr>
      <vt:lpstr>Raw Cotton</vt:lpstr>
      <vt:lpstr>Triangular Trade/Atlantic System</vt:lpstr>
      <vt:lpstr>Triangular Trade/Atlantic System</vt:lpstr>
      <vt:lpstr>Triangular Trade</vt:lpstr>
      <vt:lpstr>PowerPoint Presentation</vt:lpstr>
    </vt:vector>
  </TitlesOfParts>
  <Company>Tucson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Columbian Exchange Bellwork</dc:title>
  <dc:creator>Pfannenstiel, Andrew</dc:creator>
  <cp:lastModifiedBy>Pfannenstiel, Andrew</cp:lastModifiedBy>
  <cp:revision>20</cp:revision>
  <dcterms:created xsi:type="dcterms:W3CDTF">2016-01-26T22:28:58Z</dcterms:created>
  <dcterms:modified xsi:type="dcterms:W3CDTF">2018-08-14T16:56:50Z</dcterms:modified>
</cp:coreProperties>
</file>