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9" r:id="rId3"/>
    <p:sldId id="271" r:id="rId4"/>
    <p:sldId id="283" r:id="rId5"/>
    <p:sldId id="284" r:id="rId6"/>
    <p:sldId id="273" r:id="rId7"/>
    <p:sldId id="274" r:id="rId8"/>
    <p:sldId id="275" r:id="rId9"/>
    <p:sldId id="276" r:id="rId10"/>
    <p:sldId id="293" r:id="rId11"/>
    <p:sldId id="294" r:id="rId12"/>
    <p:sldId id="295" r:id="rId13"/>
    <p:sldId id="296" r:id="rId14"/>
    <p:sldId id="297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9E6B8-32D9-45DD-BE4A-8913F849C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A5595-5ACB-4E83-89F0-D8BB0CDD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0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5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6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FF74-2653-478C-BD88-A44BC9BB96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9E3E-E817-49AF-8BEB-C5FF606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Let’s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few weeks ago we introduced the economic and political philosophy of mercantilism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Moving forward talking about the Navigation Acts as well as other economic policies of England mercantilism is going to be absolutely essential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Let’s talk for a minute to help remind us of some of the key ideas of mercantilism and triangular trade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Today’s 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will be looking at some scenarios relating to mercantilism and the Navigation Acts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 will be in groups thinking about and discussing the scenarios I will present you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Groups will be no more than 5 people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each of the scenarios there will be a few questions you will need to answer as a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 will need to answer these questions in a few complete sentences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 will only need to turn in one set of responses per group</a:t>
            </a:r>
          </a:p>
        </p:txBody>
      </p:sp>
    </p:spTree>
    <p:extLst>
      <p:ext uri="{BB962C8B-B14F-4D97-AF65-F5344CB8AC3E}">
        <p14:creationId xmlns:p14="http://schemas.microsoft.com/office/powerpoint/2010/main" val="7222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Look at the Scenarios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will put up the scenario and then read them out loud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will give your group a little bit of time to read and discuss the scenarios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will then put up the questions you will need to be thinking about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#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 are a colonist living in one of the thirteen British </a:t>
            </a:r>
            <a:r>
              <a:rPr lang="en-US" dirty="0" smtClean="0">
                <a:solidFill>
                  <a:schemeClr val="bg1"/>
                </a:solidFill>
              </a:rPr>
              <a:t>colonies.  While </a:t>
            </a:r>
            <a:r>
              <a:rPr lang="en-US" dirty="0">
                <a:solidFill>
                  <a:schemeClr val="bg1"/>
                </a:solidFill>
              </a:rPr>
              <a:t>you would like to import tea from China, and sell various </a:t>
            </a:r>
            <a:r>
              <a:rPr lang="en-US" dirty="0" smtClean="0">
                <a:solidFill>
                  <a:schemeClr val="bg1"/>
                </a:solidFill>
              </a:rPr>
              <a:t>products you have </a:t>
            </a:r>
            <a:r>
              <a:rPr lang="en-US" dirty="0">
                <a:solidFill>
                  <a:schemeClr val="bg1"/>
                </a:solidFill>
              </a:rPr>
              <a:t>grown in your colony to other countries, it is forbidden by the mother country. Items </a:t>
            </a:r>
            <a:r>
              <a:rPr lang="en-US" dirty="0" smtClean="0">
                <a:solidFill>
                  <a:schemeClr val="bg1"/>
                </a:solidFill>
              </a:rPr>
              <a:t>can only </a:t>
            </a:r>
            <a:r>
              <a:rPr lang="en-US" dirty="0">
                <a:solidFill>
                  <a:schemeClr val="bg1"/>
                </a:solidFill>
              </a:rPr>
              <a:t>be purchased if they are imported from England and raw goods from the colonies can only </a:t>
            </a:r>
            <a:r>
              <a:rPr lang="en-US" dirty="0" smtClean="0">
                <a:solidFill>
                  <a:schemeClr val="bg1"/>
                </a:solidFill>
              </a:rPr>
              <a:t>be sent </a:t>
            </a:r>
            <a:r>
              <a:rPr lang="en-US" dirty="0">
                <a:solidFill>
                  <a:schemeClr val="bg1"/>
                </a:solidFill>
              </a:rPr>
              <a:t>there to be sold. This means that you must pay a price set by the mother country and sell </a:t>
            </a:r>
            <a:r>
              <a:rPr lang="en-US" dirty="0" smtClean="0">
                <a:solidFill>
                  <a:schemeClr val="bg1"/>
                </a:solidFill>
              </a:rPr>
              <a:t>your items </a:t>
            </a:r>
            <a:r>
              <a:rPr lang="en-US" dirty="0">
                <a:solidFill>
                  <a:schemeClr val="bg1"/>
                </a:solidFill>
              </a:rPr>
              <a:t>for a price they determine as well</a:t>
            </a:r>
            <a:r>
              <a:rPr lang="en-US" dirty="0" smtClean="0">
                <a:solidFill>
                  <a:schemeClr val="bg1"/>
                </a:solidFill>
              </a:rPr>
              <a:t>…….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Questions </a:t>
            </a:r>
            <a:r>
              <a:rPr lang="en-US" dirty="0">
                <a:solidFill>
                  <a:schemeClr val="bg1"/>
                </a:solidFill>
              </a:rPr>
              <a:t>to consider….</a:t>
            </a:r>
          </a:p>
          <a:p>
            <a:r>
              <a:rPr lang="en-US" dirty="0">
                <a:solidFill>
                  <a:schemeClr val="bg1"/>
                </a:solidFill>
              </a:rPr>
              <a:t>1. How does this </a:t>
            </a:r>
            <a:r>
              <a:rPr lang="en-US" dirty="0" smtClean="0">
                <a:solidFill>
                  <a:schemeClr val="bg1"/>
                </a:solidFill>
              </a:rPr>
              <a:t>policy </a:t>
            </a:r>
            <a:r>
              <a:rPr lang="en-US" dirty="0">
                <a:solidFill>
                  <a:schemeClr val="bg1"/>
                </a:solidFill>
              </a:rPr>
              <a:t>affect your personal income?</a:t>
            </a:r>
          </a:p>
          <a:p>
            <a:r>
              <a:rPr lang="en-US" dirty="0">
                <a:solidFill>
                  <a:schemeClr val="bg1"/>
                </a:solidFill>
              </a:rPr>
              <a:t>2. What might be a complaint you have regarding the ban on trade (both importing and </a:t>
            </a:r>
            <a:r>
              <a:rPr lang="en-US" dirty="0" smtClean="0">
                <a:solidFill>
                  <a:schemeClr val="bg1"/>
                </a:solidFill>
              </a:rPr>
              <a:t>exporting) with </a:t>
            </a:r>
            <a:r>
              <a:rPr lang="en-US" dirty="0">
                <a:solidFill>
                  <a:schemeClr val="bg1"/>
                </a:solidFill>
              </a:rPr>
              <a:t>foreign countries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 How would you handle this situation?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 are the “Mother Country”. You rule a vast empire that includes various </a:t>
            </a:r>
            <a:r>
              <a:rPr lang="en-US" dirty="0" smtClean="0">
                <a:solidFill>
                  <a:schemeClr val="bg1"/>
                </a:solidFill>
              </a:rPr>
              <a:t>strategically placed colonies</a:t>
            </a:r>
            <a:r>
              <a:rPr lang="en-US" dirty="0">
                <a:solidFill>
                  <a:schemeClr val="bg1"/>
                </a:solidFill>
              </a:rPr>
              <a:t>, which are utilized for their raw goods. You import the raw goods from your </a:t>
            </a:r>
            <a:r>
              <a:rPr lang="en-US" dirty="0" smtClean="0">
                <a:solidFill>
                  <a:schemeClr val="bg1"/>
                </a:solidFill>
              </a:rPr>
              <a:t>colonies and then </a:t>
            </a:r>
            <a:r>
              <a:rPr lang="en-US" dirty="0">
                <a:solidFill>
                  <a:schemeClr val="bg1"/>
                </a:solidFill>
              </a:rPr>
              <a:t>process them into manufactured goods, which are sold for a high profit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Questions </a:t>
            </a:r>
            <a:r>
              <a:rPr lang="en-US" dirty="0">
                <a:solidFill>
                  <a:schemeClr val="bg1"/>
                </a:solidFill>
              </a:rPr>
              <a:t>to consider….</a:t>
            </a:r>
          </a:p>
          <a:p>
            <a:r>
              <a:rPr lang="en-US" dirty="0">
                <a:solidFill>
                  <a:schemeClr val="bg1"/>
                </a:solidFill>
              </a:rPr>
              <a:t>1. How does this </a:t>
            </a:r>
            <a:r>
              <a:rPr lang="en-US" dirty="0" smtClean="0">
                <a:solidFill>
                  <a:schemeClr val="bg1"/>
                </a:solidFill>
              </a:rPr>
              <a:t>policy </a:t>
            </a:r>
            <a:r>
              <a:rPr lang="en-US" dirty="0">
                <a:solidFill>
                  <a:schemeClr val="bg1"/>
                </a:solidFill>
              </a:rPr>
              <a:t>affect your national wealth?</a:t>
            </a:r>
          </a:p>
          <a:p>
            <a:r>
              <a:rPr lang="en-US" dirty="0">
                <a:solidFill>
                  <a:schemeClr val="bg1"/>
                </a:solidFill>
              </a:rPr>
              <a:t>2. How do you think you would feel if your colonists wanted to trade with other foreign powers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3. How would you handle this situation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#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 are the captain of a ship that smuggles goods that have been banned by </a:t>
            </a:r>
            <a:r>
              <a:rPr lang="en-US" dirty="0" smtClean="0">
                <a:solidFill>
                  <a:schemeClr val="bg1"/>
                </a:solidFill>
              </a:rPr>
              <a:t>the Navigation </a:t>
            </a:r>
            <a:r>
              <a:rPr lang="en-US" dirty="0">
                <a:solidFill>
                  <a:schemeClr val="bg1"/>
                </a:solidFill>
              </a:rPr>
              <a:t>Acts into and out of the English colonies. You make a high profit off of these </a:t>
            </a:r>
            <a:r>
              <a:rPr lang="en-US" dirty="0" smtClean="0">
                <a:solidFill>
                  <a:schemeClr val="bg1"/>
                </a:solidFill>
              </a:rPr>
              <a:t>goods because </a:t>
            </a:r>
            <a:r>
              <a:rPr lang="en-US" dirty="0">
                <a:solidFill>
                  <a:schemeClr val="bg1"/>
                </a:solidFill>
              </a:rPr>
              <a:t>they are in such high demand both in the English colonies as well as in other parts </a:t>
            </a:r>
            <a:r>
              <a:rPr lang="en-US" dirty="0" smtClean="0">
                <a:solidFill>
                  <a:schemeClr val="bg1"/>
                </a:solidFill>
              </a:rPr>
              <a:t>of Europe</a:t>
            </a:r>
            <a:r>
              <a:rPr lang="en-US" dirty="0">
                <a:solidFill>
                  <a:schemeClr val="bg1"/>
                </a:solidFill>
              </a:rPr>
              <a:t>. You run the risk of being captured and imprisoned if caught, but the profit from </a:t>
            </a:r>
            <a:r>
              <a:rPr lang="en-US" dirty="0" smtClean="0">
                <a:solidFill>
                  <a:schemeClr val="bg1"/>
                </a:solidFill>
              </a:rPr>
              <a:t>smuggling is </a:t>
            </a:r>
            <a:r>
              <a:rPr lang="en-US" dirty="0">
                <a:solidFill>
                  <a:schemeClr val="bg1"/>
                </a:solidFill>
              </a:rPr>
              <a:t>too high to pass up….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Questions </a:t>
            </a:r>
            <a:r>
              <a:rPr lang="en-US" dirty="0">
                <a:solidFill>
                  <a:schemeClr val="bg1"/>
                </a:solidFill>
              </a:rPr>
              <a:t>to consider…</a:t>
            </a:r>
          </a:p>
          <a:p>
            <a:r>
              <a:rPr lang="en-US" dirty="0">
                <a:solidFill>
                  <a:schemeClr val="bg1"/>
                </a:solidFill>
              </a:rPr>
              <a:t>1. How </a:t>
            </a:r>
            <a:r>
              <a:rPr lang="en-US" dirty="0" smtClean="0">
                <a:solidFill>
                  <a:schemeClr val="bg1"/>
                </a:solidFill>
              </a:rPr>
              <a:t>have these laws affected </a:t>
            </a:r>
            <a:r>
              <a:rPr lang="en-US" dirty="0">
                <a:solidFill>
                  <a:schemeClr val="bg1"/>
                </a:solidFill>
              </a:rPr>
              <a:t>you, both personally and professionally?</a:t>
            </a:r>
          </a:p>
          <a:p>
            <a:r>
              <a:rPr lang="en-US" dirty="0">
                <a:solidFill>
                  <a:schemeClr val="bg1"/>
                </a:solidFill>
              </a:rPr>
              <a:t>2. Do you want to see mercantilist policies such as the Navigation acts continue, or would </a:t>
            </a:r>
            <a:r>
              <a:rPr lang="en-US" dirty="0" smtClean="0">
                <a:solidFill>
                  <a:schemeClr val="bg1"/>
                </a:solidFill>
              </a:rPr>
              <a:t>you like </a:t>
            </a:r>
            <a:r>
              <a:rPr lang="en-US" dirty="0">
                <a:solidFill>
                  <a:schemeClr val="bg1"/>
                </a:solidFill>
              </a:rPr>
              <a:t>to see them repealed by England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3. How would you handle this situation?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Triangular Trade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One economic concept we discussed a little bit was the idea of triangular trade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Let’s take a minute to review triangular trade and work with some specific examples of what triangular trade can look like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Let’s check out a few definitions of triangular trade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ocialstudiesforkids.com/graphics/triangular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9" y="0"/>
            <a:ext cx="7357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Triangular Trade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kindreda.edublogs.org/files/2010/09/blo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30509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d/de/Detailed_Triangle_T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05000"/>
            <a:ext cx="794656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Navigation Acts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Navigations Acts are a series of laws dealing with trade in the colonies and in England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first of the laws was passed in 1651 under the rule of Oliver Cromwell and the Commonwealth government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 there would be regular changes and additions to laws over the next decades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Navigation Acts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mrberlin.com/images/products/detail/Navigation_Acts_thumb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73" y="1690688"/>
            <a:ext cx="516963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Navigation Acts</a:t>
            </a:r>
            <a:endParaRPr lang="en-US" dirty="0"/>
          </a:p>
        </p:txBody>
      </p:sp>
      <p:pic>
        <p:nvPicPr>
          <p:cNvPr id="4" name="Picture 2" descr="http://www.mrvanduyne.com/revcauses/nav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63" y="1887637"/>
            <a:ext cx="5665800" cy="47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Navigation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the first years their existence, the Navigations Acts were not really  enforced too strongly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Because England was going through so many problems and changes at home that they weren’t really too concerned with enforcing things like the Navigation Acts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722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Let’s Review</vt:lpstr>
      <vt:lpstr>Triangular Trade</vt:lpstr>
      <vt:lpstr>PowerPoint Presentation</vt:lpstr>
      <vt:lpstr>Triangular Trade</vt:lpstr>
      <vt:lpstr>PowerPoint Presentation</vt:lpstr>
      <vt:lpstr>The Navigation Acts </vt:lpstr>
      <vt:lpstr>The Navigation Acts</vt:lpstr>
      <vt:lpstr>The Navigation Acts</vt:lpstr>
      <vt:lpstr>The Navigation Acts</vt:lpstr>
      <vt:lpstr>Today’s Class</vt:lpstr>
      <vt:lpstr>Today’s Class</vt:lpstr>
      <vt:lpstr>Let’s Look at the Scenarios</vt:lpstr>
      <vt:lpstr>Scenario # 1</vt:lpstr>
      <vt:lpstr>Scenario # 2</vt:lpstr>
      <vt:lpstr>Scenario # 3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Pfannenstiel, Andrew</cp:lastModifiedBy>
  <cp:revision>28</cp:revision>
  <dcterms:created xsi:type="dcterms:W3CDTF">2013-09-30T14:13:22Z</dcterms:created>
  <dcterms:modified xsi:type="dcterms:W3CDTF">2018-09-18T15:12:29Z</dcterms:modified>
</cp:coreProperties>
</file>