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23" r:id="rId3"/>
    <p:sldId id="321" r:id="rId4"/>
    <p:sldId id="322" r:id="rId5"/>
    <p:sldId id="277" r:id="rId6"/>
    <p:sldId id="278" r:id="rId7"/>
    <p:sldId id="281" r:id="rId8"/>
    <p:sldId id="279" r:id="rId9"/>
    <p:sldId id="280" r:id="rId10"/>
    <p:sldId id="282" r:id="rId11"/>
    <p:sldId id="313" r:id="rId12"/>
    <p:sldId id="283" r:id="rId13"/>
    <p:sldId id="284" r:id="rId14"/>
    <p:sldId id="285" r:id="rId15"/>
    <p:sldId id="295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51A7D1-7BD5-4121-B93F-B231715455FB}">
          <p14:sldIdLst>
            <p14:sldId id="257"/>
            <p14:sldId id="323"/>
            <p14:sldId id="321"/>
            <p14:sldId id="322"/>
            <p14:sldId id="277"/>
            <p14:sldId id="278"/>
            <p14:sldId id="281"/>
            <p14:sldId id="279"/>
            <p14:sldId id="280"/>
            <p14:sldId id="282"/>
            <p14:sldId id="313"/>
            <p14:sldId id="283"/>
            <p14:sldId id="284"/>
            <p14:sldId id="285"/>
            <p14:sldId id="295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6" autoAdjust="0"/>
    <p:restoredTop sz="94708" autoAdjust="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5198E-4D4E-43A6-B1F1-9219EFCA62C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71AA3-39A5-42DC-9B7A-9D73D8AA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6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C5AAD-6E25-4467-8511-5593EA9B84EF}" type="slidenum">
              <a:rPr lang="en-US"/>
              <a:pPr/>
              <a:t>13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8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ED592-9BC9-42EE-AE96-E2F9D87C1C1F}" type="slidenum">
              <a:rPr lang="en-US"/>
              <a:pPr/>
              <a:t>14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3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0390-062C-4AE0-8B84-A21C421FB264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D886-CD53-418F-90D1-AF6B0DE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7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0390-062C-4AE0-8B84-A21C421FB264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D886-CD53-418F-90D1-AF6B0DE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9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0390-062C-4AE0-8B84-A21C421FB264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D886-CD53-418F-90D1-AF6B0DE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0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0390-062C-4AE0-8B84-A21C421FB264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D886-CD53-418F-90D1-AF6B0DE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1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0390-062C-4AE0-8B84-A21C421FB264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D886-CD53-418F-90D1-AF6B0DE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5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0390-062C-4AE0-8B84-A21C421FB264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D886-CD53-418F-90D1-AF6B0DE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1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0390-062C-4AE0-8B84-A21C421FB264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D886-CD53-418F-90D1-AF6B0DE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7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0390-062C-4AE0-8B84-A21C421FB264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D886-CD53-418F-90D1-AF6B0DE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7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0390-062C-4AE0-8B84-A21C421FB264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D886-CD53-418F-90D1-AF6B0DE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5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0390-062C-4AE0-8B84-A21C421FB264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D886-CD53-418F-90D1-AF6B0DE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8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0390-062C-4AE0-8B84-A21C421FB264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D886-CD53-418F-90D1-AF6B0DE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0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30390-062C-4AE0-8B84-A21C421FB264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7D886-CD53-418F-90D1-AF6B0DE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4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Interactive Notebooks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11/14/2018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Northern Market Revolution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This will be one page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Northern Manufacturing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Improvements in farming technology and transportation of crops meant that less farmers were needed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Northern cities became</a:t>
            </a:r>
            <a:r>
              <a:rPr lang="en-US" dirty="0" smtClean="0">
                <a:solidFill>
                  <a:schemeClr val="bg1"/>
                </a:solidFill>
              </a:rPr>
              <a:t> much </a:t>
            </a:r>
            <a:r>
              <a:rPr lang="en-US" dirty="0" smtClean="0">
                <a:solidFill>
                  <a:srgbClr val="FFFF00"/>
                </a:solidFill>
              </a:rPr>
              <a:t>larger</a:t>
            </a:r>
            <a:r>
              <a:rPr lang="en-US" dirty="0" smtClean="0">
                <a:solidFill>
                  <a:schemeClr val="bg1"/>
                </a:solidFill>
              </a:rPr>
              <a:t> than in the South </a:t>
            </a:r>
            <a:r>
              <a:rPr lang="en-US" dirty="0" smtClean="0">
                <a:solidFill>
                  <a:srgbClr val="FFFF00"/>
                </a:solidFill>
              </a:rPr>
              <a:t>and MUCH more diverse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Generally people made more money working in factories than they had previously made on their farms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Market Revolution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 1817 New England’s textile mills produced 4 million yards of cotton cloth. 1840 it was 323 </a:t>
            </a:r>
            <a:r>
              <a:rPr lang="en-US" dirty="0" smtClean="0">
                <a:solidFill>
                  <a:schemeClr val="bg1"/>
                </a:solidFill>
              </a:rPr>
              <a:t>million.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 1820 there were 12 cities in America that had a population of 5,000 </a:t>
            </a:r>
            <a:r>
              <a:rPr lang="en-US" dirty="0" smtClean="0">
                <a:solidFill>
                  <a:schemeClr val="bg1"/>
                </a:solidFill>
              </a:rPr>
              <a:t>people.  In </a:t>
            </a:r>
            <a:r>
              <a:rPr lang="en-US" dirty="0">
                <a:solidFill>
                  <a:schemeClr val="bg1"/>
                </a:solidFill>
              </a:rPr>
              <a:t>1850 there were 150 cities with a population of 5,000 people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journey from Ohio to N.Y. in 1815 took 52 days. The same route by 1850 took 6 days.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Impacts of Market Revolution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number </a:t>
            </a:r>
            <a:r>
              <a:rPr lang="en-US" dirty="0" smtClean="0">
                <a:solidFill>
                  <a:schemeClr val="bg1"/>
                </a:solidFill>
              </a:rPr>
              <a:t>of cities exploded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1820 there was only one cities with a population of 100,000 by there 1860’s there would nine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1820 New York had </a:t>
            </a:r>
            <a:r>
              <a:rPr lang="en-US" dirty="0">
                <a:solidFill>
                  <a:schemeClr val="bg1"/>
                </a:solidFill>
              </a:rPr>
              <a:t>123,706</a:t>
            </a:r>
            <a:r>
              <a:rPr lang="en-US" dirty="0" smtClean="0">
                <a:solidFill>
                  <a:schemeClr val="bg1"/>
                </a:solidFill>
              </a:rPr>
              <a:t>residents and in 1860 New York had </a:t>
            </a:r>
            <a:r>
              <a:rPr lang="en-US" dirty="0">
                <a:solidFill>
                  <a:schemeClr val="bg1"/>
                </a:solidFill>
              </a:rPr>
              <a:t>813,669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0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  <a:latin typeface="+mj-lt"/>
              </a:rPr>
              <a:t>American Population Centers in 1820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t="8977" r="1164" b="4240"/>
          <a:stretch>
            <a:fillRect/>
          </a:stretch>
        </p:blipFill>
        <p:spPr bwMode="auto">
          <a:xfrm>
            <a:off x="228599" y="1066800"/>
            <a:ext cx="8625439" cy="51054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t="6641" r="650" b="5840"/>
          <a:stretch>
            <a:fillRect/>
          </a:stretch>
        </p:blipFill>
        <p:spPr bwMode="auto">
          <a:xfrm>
            <a:off x="457200" y="1524000"/>
            <a:ext cx="8305800" cy="50292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81000" y="152400"/>
            <a:ext cx="83820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American Population Centers in 1860</a:t>
            </a:r>
          </a:p>
        </p:txBody>
      </p:sp>
    </p:spTree>
    <p:extLst>
      <p:ext uri="{BB962C8B-B14F-4D97-AF65-F5344CB8AC3E}">
        <p14:creationId xmlns:p14="http://schemas.microsoft.com/office/powerpoint/2010/main" val="14805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Northern Manufacturing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Immigration to the U.S. increased </a:t>
            </a:r>
            <a:r>
              <a:rPr lang="en-US" dirty="0" smtClean="0">
                <a:solidFill>
                  <a:schemeClr val="bg1"/>
                </a:solidFill>
              </a:rPr>
              <a:t>during the Market Rev.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Immigrant came seeking work in factories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some cases immigrants replace workers because they worked for less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other cases they filled gaps left when people moved West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Roads!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At the beginning of the 1800’s there was little in the way of roads in the U.S.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There were no national roads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the early decades of the 1800’s this began to change with the building of turnpikes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Transportation Revolutio</a:t>
            </a:r>
            <a:r>
              <a:rPr lang="en-US" dirty="0" smtClean="0">
                <a:solidFill>
                  <a:schemeClr val="bg1"/>
                </a:solidFill>
              </a:rPr>
              <a:t>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the late 1790’s private company began building turnpikes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These </a:t>
            </a:r>
            <a:r>
              <a:rPr lang="en-US" dirty="0" smtClean="0">
                <a:solidFill>
                  <a:srgbClr val="FFFF00"/>
                </a:solidFill>
              </a:rPr>
              <a:t>roads</a:t>
            </a:r>
            <a:r>
              <a:rPr lang="en-US" dirty="0" smtClean="0">
                <a:solidFill>
                  <a:schemeClr val="bg1"/>
                </a:solidFill>
              </a:rPr>
              <a:t> generally </a:t>
            </a:r>
            <a:r>
              <a:rPr lang="en-US" dirty="0" smtClean="0">
                <a:solidFill>
                  <a:srgbClr val="FFFF00"/>
                </a:solidFill>
              </a:rPr>
              <a:t>connected commercial centers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Turnpikes/Roads </a:t>
            </a:r>
            <a:r>
              <a:rPr lang="en-US" dirty="0" smtClean="0">
                <a:solidFill>
                  <a:srgbClr val="FFFF00"/>
                </a:solidFill>
              </a:rPr>
              <a:t>cost money to use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Lancaster Turnpike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Lancaster Turnpike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524000"/>
            <a:ext cx="7744691" cy="49530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2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Transportation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British blockades during the war of 1812 showed many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mericans how inadequate their roads were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rgbClr val="FFFF00"/>
                </a:solidFill>
              </a:rPr>
              <a:t>1811 work began on the first “National Road”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This road connected the Potomac and Ohio Rivers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7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" y="-8956"/>
            <a:ext cx="9144000" cy="3285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276598"/>
            <a:ext cx="9150206" cy="3581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-8955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Northern Manufacturing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30797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Transportation Revolution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0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Roads!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Eventually this road would be expanded and go essentially to the Mississippi River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Roads were useful for short transportation and moving small amounts of goods, but other forms of infrastructure would prove to be far more important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National Road(Cumberland Road)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6" descr="14_02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1981200"/>
            <a:ext cx="8186057" cy="42672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6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Transportation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Canal were much more useful than roads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By using </a:t>
            </a:r>
            <a:r>
              <a:rPr lang="en-US" dirty="0" smtClean="0">
                <a:solidFill>
                  <a:srgbClr val="FFFF00"/>
                </a:solidFill>
              </a:rPr>
              <a:t>canals goods could be transported more easily and in greater quantity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growth of </a:t>
            </a:r>
            <a:r>
              <a:rPr lang="en-US" dirty="0" smtClean="0">
                <a:solidFill>
                  <a:srgbClr val="FFFF00"/>
                </a:solidFill>
              </a:rPr>
              <a:t>the use of steamboats would </a:t>
            </a:r>
            <a:r>
              <a:rPr lang="en-US" dirty="0" smtClean="0">
                <a:solidFill>
                  <a:schemeClr val="bg1"/>
                </a:solidFill>
              </a:rPr>
              <a:t>further </a:t>
            </a:r>
            <a:r>
              <a:rPr lang="en-US" dirty="0" smtClean="0">
                <a:solidFill>
                  <a:srgbClr val="FFFF00"/>
                </a:solidFill>
              </a:rPr>
              <a:t>make canals more important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8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The Erie Canal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major engineering feat in America. 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Supported by the New York City Merchants, Gov. DeWitt Clinton, and the tax payers.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Moved millions of cubic yards of dirt, quarry rocks and build locks to raise and lower boats</a:t>
            </a:r>
          </a:p>
        </p:txBody>
      </p:sp>
      <p:pic>
        <p:nvPicPr>
          <p:cNvPr id="5" name="Picture 4" descr="http://upload.wikimedia.org/wikipedia/commons/d/da/1832_Erie_Ca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41635" y="4648200"/>
            <a:ext cx="890236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76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990600" y="152400"/>
            <a:ext cx="7924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+mj-lt"/>
              </a:rPr>
              <a:t>Erie Canal System</a:t>
            </a:r>
          </a:p>
        </p:txBody>
      </p:sp>
      <p:pic>
        <p:nvPicPr>
          <p:cNvPr id="18435" name="Picture 3" descr="14_03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477000" cy="5322888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914400" y="319088"/>
            <a:ext cx="8001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+mj-lt"/>
              </a:rPr>
              <a:t>The Erie Canal, 1820s</a:t>
            </a:r>
          </a:p>
        </p:txBody>
      </p:sp>
      <p:pic>
        <p:nvPicPr>
          <p:cNvPr id="19459" name="Picture 3" descr="Erie Canal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629400" cy="501967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2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The Erie Canal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The Erie Canals is 363 miles long!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Brought prosperity to central and western New York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Towns and industries developed along the route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Led to a canal building boom</a:t>
            </a:r>
          </a:p>
        </p:txBody>
      </p:sp>
    </p:spTree>
    <p:extLst>
      <p:ext uri="{BB962C8B-B14F-4D97-AF65-F5344CB8AC3E}">
        <p14:creationId xmlns:p14="http://schemas.microsoft.com/office/powerpoint/2010/main" val="119972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Canals!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Before the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Erie Canal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was built it cost 19 cents a ton per mile to ship over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land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By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1830, the cost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to ship goods had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fallen to less than 2 cents a ton per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mile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This all started with the construction of the Erie Canal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917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Canals!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When construction on the Erie Canal began in 1817 there was a total of about 100 miles of canals in the U.S.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By 1840 there were be over 3,000 miles of canals in the U.S.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3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Major Canals in 1840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14_04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848600" cy="54483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0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Northern Manufacturing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Northern United States became a power manufacturing area in the early 1800’s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Most important product was TEXTILES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They had learned about and really copies the British manufacturing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Transportation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Railroads also proved to be more useful than roads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Like canals </a:t>
            </a:r>
            <a:r>
              <a:rPr lang="en-US" dirty="0" smtClean="0">
                <a:solidFill>
                  <a:srgbClr val="FFFF00"/>
                </a:solidFill>
              </a:rPr>
              <a:t>railroads</a:t>
            </a:r>
            <a:r>
              <a:rPr lang="en-US" dirty="0" smtClean="0">
                <a:solidFill>
                  <a:schemeClr val="bg1"/>
                </a:solidFill>
              </a:rPr>
              <a:t> lines </a:t>
            </a:r>
            <a:r>
              <a:rPr lang="en-US" dirty="0" smtClean="0">
                <a:solidFill>
                  <a:srgbClr val="FFFF00"/>
                </a:solidFill>
              </a:rPr>
              <a:t>could carry major </a:t>
            </a:r>
            <a:r>
              <a:rPr lang="en-US" dirty="0" smtClean="0">
                <a:solidFill>
                  <a:srgbClr val="FFFF00"/>
                </a:solidFill>
              </a:rPr>
              <a:t>loads, much more quickly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Railroads became most important </a:t>
            </a:r>
            <a:r>
              <a:rPr lang="en-US" dirty="0" smtClean="0"/>
              <a:t>form of transportation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6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Transportation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rgbClr val="FFFF00"/>
                </a:solidFill>
              </a:rPr>
              <a:t>first important railroad company was </a:t>
            </a:r>
            <a:r>
              <a:rPr lang="en-US" dirty="0" smtClean="0">
                <a:solidFill>
                  <a:schemeClr val="bg1"/>
                </a:solidFill>
              </a:rPr>
              <a:t>created in 1828 and </a:t>
            </a:r>
            <a:r>
              <a:rPr lang="en-US" dirty="0" smtClean="0">
                <a:solidFill>
                  <a:srgbClr val="FFFF00"/>
                </a:solidFill>
              </a:rPr>
              <a:t>called The Baltimore &amp; Ohio Railroad company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This railroad was created to connect the Baltimore port to the Ohio River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Railroads would help maintain Baltimore as one of the most important port cities in the U.S.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2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5029200" cy="671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9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Northern Manufacturing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Manufacturing was </a:t>
            </a:r>
            <a:r>
              <a:rPr lang="en-US" dirty="0" smtClean="0">
                <a:solidFill>
                  <a:srgbClr val="FFFF00"/>
                </a:solidFill>
              </a:rPr>
              <a:t>totally dependent on Southern Cotton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This a big reason why Northern politicians DIDN’T work against slavery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417638"/>
            <a:ext cx="4046835" cy="49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Northern Manufacturing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Work in the factories drastically changed the way people lived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For the first time </a:t>
            </a:r>
            <a:r>
              <a:rPr lang="en-US" dirty="0" smtClean="0">
                <a:solidFill>
                  <a:srgbClr val="FFFF00"/>
                </a:solidFill>
              </a:rPr>
              <a:t>people’s lives were dictated by a clock</a:t>
            </a:r>
            <a:r>
              <a:rPr lang="en-US" dirty="0" smtClean="0">
                <a:solidFill>
                  <a:schemeClr val="bg1"/>
                </a:solidFill>
              </a:rPr>
              <a:t> and time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People needed to be at work at a certain time, take breaks at a certain time, and go home at a certain time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Northern Manufacturing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One of the first machines mass produced were clocks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Because time matters so much more while working in factory than when living on a farm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upload.wikimedia.org/wikipedia/commons/8/8b/2010-07-20_Black_windup_alarm_clock_f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413714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4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Northern Manufacturing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People began to be paid a wage</a:t>
            </a:r>
            <a:r>
              <a:rPr lang="en-US" dirty="0" smtClean="0">
                <a:solidFill>
                  <a:schemeClr val="bg1"/>
                </a:solidFill>
              </a:rPr>
              <a:t>, as opposed to a price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amount of products made did not determine how much you made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rgbClr val="FFFF00"/>
                </a:solidFill>
              </a:rPr>
              <a:t>amount of TIME you worked </a:t>
            </a:r>
            <a:r>
              <a:rPr lang="en-US" dirty="0" smtClean="0">
                <a:solidFill>
                  <a:schemeClr val="bg1"/>
                </a:solidFill>
              </a:rPr>
              <a:t>is what </a:t>
            </a:r>
            <a:r>
              <a:rPr lang="en-US" dirty="0" smtClean="0">
                <a:solidFill>
                  <a:srgbClr val="FFFF00"/>
                </a:solidFill>
              </a:rPr>
              <a:t>determined your pay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logicbroker.com/wp-content/uploads/2014/01/time-is-mon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09" y="2057400"/>
            <a:ext cx="3657600" cy="338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36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Northern Manufacturing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 people working in factories </a:t>
            </a:r>
            <a:r>
              <a:rPr lang="en-US" dirty="0" smtClean="0">
                <a:solidFill>
                  <a:srgbClr val="FFFF00"/>
                </a:solidFill>
              </a:rPr>
              <a:t>leisure time and work time became</a:t>
            </a:r>
            <a:r>
              <a:rPr lang="en-US" dirty="0" smtClean="0">
                <a:solidFill>
                  <a:schemeClr val="bg1"/>
                </a:solidFill>
              </a:rPr>
              <a:t> very </a:t>
            </a:r>
            <a:r>
              <a:rPr lang="en-US" dirty="0" smtClean="0">
                <a:solidFill>
                  <a:srgbClr val="FFFF00"/>
                </a:solidFill>
              </a:rPr>
              <a:t>distinct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At the factory you worked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really only worked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At home you had free time and were able to more enjoyable activities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3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Northern Manufacturing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Not as much in the 1830’s and 1840’s, but more leisure activities developed due to more and more people working in factories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Once you left work you were done with work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evening was you time to read(if you could), go to a pub, go to a show, etc.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7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921</Words>
  <Application>Microsoft Office PowerPoint</Application>
  <PresentationFormat>On-screen Show (4:3)</PresentationFormat>
  <Paragraphs>141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Comic Sans MS</vt:lpstr>
      <vt:lpstr>Wingdings 2</vt:lpstr>
      <vt:lpstr>Office Theme</vt:lpstr>
      <vt:lpstr>Interactive Notebooks</vt:lpstr>
      <vt:lpstr>PowerPoint Presentation</vt:lpstr>
      <vt:lpstr>Northern Manufacturing </vt:lpstr>
      <vt:lpstr>Northern Manufacturing </vt:lpstr>
      <vt:lpstr>Northern Manufacturing </vt:lpstr>
      <vt:lpstr>Northern Manufacturing </vt:lpstr>
      <vt:lpstr>Northern Manufacturing </vt:lpstr>
      <vt:lpstr>Northern Manufacturing </vt:lpstr>
      <vt:lpstr>Northern Manufacturing </vt:lpstr>
      <vt:lpstr>Northern Manufacturing </vt:lpstr>
      <vt:lpstr>Market Revolution Facts</vt:lpstr>
      <vt:lpstr>Impacts of Market Revolution</vt:lpstr>
      <vt:lpstr>PowerPoint Presentation</vt:lpstr>
      <vt:lpstr>PowerPoint Presentation</vt:lpstr>
      <vt:lpstr>Northern Manufacturing </vt:lpstr>
      <vt:lpstr>Roads!</vt:lpstr>
      <vt:lpstr>Transportation Revolution </vt:lpstr>
      <vt:lpstr>Lancaster Turnpike</vt:lpstr>
      <vt:lpstr>Transportation Revolution </vt:lpstr>
      <vt:lpstr>Roads!</vt:lpstr>
      <vt:lpstr>National Road(Cumberland Road)</vt:lpstr>
      <vt:lpstr>Transportation Revolution </vt:lpstr>
      <vt:lpstr>The Erie Canal</vt:lpstr>
      <vt:lpstr>PowerPoint Presentation</vt:lpstr>
      <vt:lpstr>PowerPoint Presentation</vt:lpstr>
      <vt:lpstr>The Erie Canal</vt:lpstr>
      <vt:lpstr>Canals!</vt:lpstr>
      <vt:lpstr>Canals!</vt:lpstr>
      <vt:lpstr>Major Canals in 1840</vt:lpstr>
      <vt:lpstr>Transportation Revolution </vt:lpstr>
      <vt:lpstr>Transportation Revolution </vt:lpstr>
      <vt:lpstr>PowerPoint Presentation</vt:lpstr>
    </vt:vector>
  </TitlesOfParts>
  <Company>Tucson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Pfannenstiel, Andrew</dc:creator>
  <cp:lastModifiedBy>Pfannenstiel, Andrew</cp:lastModifiedBy>
  <cp:revision>28</cp:revision>
  <dcterms:created xsi:type="dcterms:W3CDTF">2015-01-05T22:38:03Z</dcterms:created>
  <dcterms:modified xsi:type="dcterms:W3CDTF">2018-11-14T16:14:58Z</dcterms:modified>
</cp:coreProperties>
</file>