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87" r:id="rId2"/>
    <p:sldId id="301" r:id="rId3"/>
    <p:sldId id="302" r:id="rId4"/>
    <p:sldId id="274" r:id="rId5"/>
    <p:sldId id="355" r:id="rId6"/>
    <p:sldId id="273" r:id="rId7"/>
    <p:sldId id="275" r:id="rId8"/>
    <p:sldId id="276" r:id="rId9"/>
    <p:sldId id="288" r:id="rId10"/>
    <p:sldId id="289" r:id="rId11"/>
    <p:sldId id="290" r:id="rId12"/>
    <p:sldId id="291" r:id="rId13"/>
    <p:sldId id="357" r:id="rId14"/>
    <p:sldId id="360" r:id="rId15"/>
    <p:sldId id="358" r:id="rId16"/>
    <p:sldId id="292" r:id="rId17"/>
    <p:sldId id="310" r:id="rId18"/>
    <p:sldId id="293" r:id="rId19"/>
    <p:sldId id="294" r:id="rId20"/>
    <p:sldId id="295" r:id="rId21"/>
    <p:sldId id="296" r:id="rId22"/>
    <p:sldId id="299" r:id="rId23"/>
    <p:sldId id="298" r:id="rId24"/>
    <p:sldId id="356" r:id="rId25"/>
    <p:sldId id="300" r:id="rId26"/>
    <p:sldId id="305" r:id="rId27"/>
    <p:sldId id="316" r:id="rId28"/>
    <p:sldId id="315"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94660"/>
  </p:normalViewPr>
  <p:slideViewPr>
    <p:cSldViewPr>
      <p:cViewPr varScale="1">
        <p:scale>
          <a:sx n="102" d="100"/>
          <a:sy n="102" d="100"/>
        </p:scale>
        <p:origin x="330" y="102"/>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07988D-593F-4D8A-A296-81CB6320C0BB}" type="doc">
      <dgm:prSet loTypeId="urn:microsoft.com/office/officeart/2005/8/layout/venn1" loCatId="relationship" qsTypeId="urn:microsoft.com/office/officeart/2005/8/quickstyle/simple1" qsCatId="simple" csTypeId="urn:microsoft.com/office/officeart/2005/8/colors/accent1_2" csCatId="accent1" phldr="1"/>
      <dgm:spPr/>
    </dgm:pt>
    <dgm:pt modelId="{579C84A3-B802-4D64-81B0-31A8BBB66E39}">
      <dgm:prSet phldrT="[Text]" custT="1"/>
      <dgm:spPr>
        <a:noFill/>
        <a:ln>
          <a:solidFill>
            <a:schemeClr val="tx1"/>
          </a:solidFill>
        </a:ln>
      </dgm:spPr>
      <dgm:t>
        <a:bodyPr/>
        <a:lstStyle/>
        <a:p>
          <a:endParaRPr lang="en-US" sz="1600" b="1"/>
        </a:p>
        <a:p>
          <a:r>
            <a:rPr lang="en-US" sz="1600"/>
            <a:t> </a:t>
          </a:r>
        </a:p>
        <a:p>
          <a:endParaRPr lang="en-US" sz="1600"/>
        </a:p>
        <a:p>
          <a:endParaRPr lang="en-US" sz="1600"/>
        </a:p>
        <a:p>
          <a:endParaRPr lang="en-US" sz="1600"/>
        </a:p>
        <a:p>
          <a:endParaRPr lang="en-US" sz="1600"/>
        </a:p>
        <a:p>
          <a:endParaRPr lang="en-US" sz="1600"/>
        </a:p>
        <a:p>
          <a:endParaRPr lang="en-US" sz="1600"/>
        </a:p>
        <a:p>
          <a:endParaRPr lang="en-US" sz="1600"/>
        </a:p>
        <a:p>
          <a:endParaRPr lang="en-US" sz="1600"/>
        </a:p>
        <a:p>
          <a:endParaRPr lang="en-US" sz="1600"/>
        </a:p>
        <a:p>
          <a:endParaRPr lang="en-US" sz="1600"/>
        </a:p>
        <a:p>
          <a:endParaRPr lang="en-US" sz="1600"/>
        </a:p>
        <a:p>
          <a:endParaRPr lang="en-US" sz="1600"/>
        </a:p>
        <a:p>
          <a:endParaRPr lang="en-US" sz="1600"/>
        </a:p>
        <a:p>
          <a:endParaRPr lang="en-US" sz="1600"/>
        </a:p>
        <a:p>
          <a:endParaRPr lang="en-US" sz="1600"/>
        </a:p>
        <a:p>
          <a:endParaRPr lang="en-US" sz="1600"/>
        </a:p>
        <a:p>
          <a:endParaRPr lang="en-US" sz="1600"/>
        </a:p>
        <a:p>
          <a:endParaRPr lang="en-US" sz="1600"/>
        </a:p>
        <a:p>
          <a:endParaRPr lang="en-US" sz="1600"/>
        </a:p>
      </dgm:t>
    </dgm:pt>
    <dgm:pt modelId="{C8E37D71-4A27-4A91-A7BC-6D2E14900FC3}" type="parTrans" cxnId="{B6647160-C24E-41B3-B8A2-70C263A7F871}">
      <dgm:prSet/>
      <dgm:spPr/>
      <dgm:t>
        <a:bodyPr/>
        <a:lstStyle/>
        <a:p>
          <a:endParaRPr lang="en-US"/>
        </a:p>
      </dgm:t>
    </dgm:pt>
    <dgm:pt modelId="{6EB627E8-7B4A-4333-864F-24829CC07D6D}" type="sibTrans" cxnId="{B6647160-C24E-41B3-B8A2-70C263A7F871}">
      <dgm:prSet/>
      <dgm:spPr/>
      <dgm:t>
        <a:bodyPr/>
        <a:lstStyle/>
        <a:p>
          <a:endParaRPr lang="en-US"/>
        </a:p>
      </dgm:t>
    </dgm:pt>
    <dgm:pt modelId="{528DA1D0-4214-46DF-BD17-DB5DEA206893}">
      <dgm:prSet phldrT="[Text]" custT="1"/>
      <dgm:spPr>
        <a:noFill/>
        <a:ln>
          <a:solidFill>
            <a:schemeClr val="tx1"/>
          </a:solidFill>
        </a:ln>
      </dgm:spPr>
      <dgm:t>
        <a:bodyPr/>
        <a:lstStyle/>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b="1"/>
        </a:p>
        <a:p>
          <a:r>
            <a:rPr lang="en-US" sz="1600" b="1"/>
            <a:t> </a:t>
          </a:r>
        </a:p>
      </dgm:t>
    </dgm:pt>
    <dgm:pt modelId="{35E120F2-AB7F-439B-8D9A-753CA4FE138D}" type="parTrans" cxnId="{6C1D7AD7-E384-4FCD-9941-A55EA575C504}">
      <dgm:prSet/>
      <dgm:spPr/>
      <dgm:t>
        <a:bodyPr/>
        <a:lstStyle/>
        <a:p>
          <a:endParaRPr lang="en-US"/>
        </a:p>
      </dgm:t>
    </dgm:pt>
    <dgm:pt modelId="{4FC79B8D-9586-4F66-BC28-EDE1EEDE21AD}" type="sibTrans" cxnId="{6C1D7AD7-E384-4FCD-9941-A55EA575C504}">
      <dgm:prSet/>
      <dgm:spPr/>
      <dgm:t>
        <a:bodyPr/>
        <a:lstStyle/>
        <a:p>
          <a:endParaRPr lang="en-US"/>
        </a:p>
      </dgm:t>
    </dgm:pt>
    <dgm:pt modelId="{C0859FB8-7DC2-40EB-9B8E-923D20B7D3B6}" type="pres">
      <dgm:prSet presAssocID="{8707988D-593F-4D8A-A296-81CB6320C0BB}" presName="compositeShape" presStyleCnt="0">
        <dgm:presLayoutVars>
          <dgm:chMax val="7"/>
          <dgm:dir/>
          <dgm:resizeHandles val="exact"/>
        </dgm:presLayoutVars>
      </dgm:prSet>
      <dgm:spPr/>
    </dgm:pt>
    <dgm:pt modelId="{0471EDBD-C490-491C-90BB-2F83600038CC}" type="pres">
      <dgm:prSet presAssocID="{579C84A3-B802-4D64-81B0-31A8BBB66E39}" presName="circ1" presStyleLbl="vennNode1" presStyleIdx="0" presStyleCnt="2" custScaleX="110930" custScaleY="120391" custLinFactNeighborX="407" custLinFactNeighborY="-2206"/>
      <dgm:spPr/>
      <dgm:t>
        <a:bodyPr/>
        <a:lstStyle/>
        <a:p>
          <a:endParaRPr lang="en-US"/>
        </a:p>
      </dgm:t>
    </dgm:pt>
    <dgm:pt modelId="{8ED43FCE-238F-461A-B6EF-37D98E8BFB1E}" type="pres">
      <dgm:prSet presAssocID="{579C84A3-B802-4D64-81B0-31A8BBB66E39}" presName="circ1Tx" presStyleLbl="revTx" presStyleIdx="0" presStyleCnt="0">
        <dgm:presLayoutVars>
          <dgm:chMax val="0"/>
          <dgm:chPref val="0"/>
          <dgm:bulletEnabled val="1"/>
        </dgm:presLayoutVars>
      </dgm:prSet>
      <dgm:spPr/>
      <dgm:t>
        <a:bodyPr/>
        <a:lstStyle/>
        <a:p>
          <a:endParaRPr lang="en-US"/>
        </a:p>
      </dgm:t>
    </dgm:pt>
    <dgm:pt modelId="{2E37587F-DDDF-480B-A40F-8C8ED54F69A7}" type="pres">
      <dgm:prSet presAssocID="{528DA1D0-4214-46DF-BD17-DB5DEA206893}" presName="circ2" presStyleLbl="vennNode1" presStyleIdx="1" presStyleCnt="2" custScaleX="106959" custScaleY="121273" custLinFactNeighborX="-9709" custLinFactNeighborY="-1323"/>
      <dgm:spPr/>
      <dgm:t>
        <a:bodyPr/>
        <a:lstStyle/>
        <a:p>
          <a:endParaRPr lang="en-US"/>
        </a:p>
      </dgm:t>
    </dgm:pt>
    <dgm:pt modelId="{B06FB831-3EBF-474A-87F5-53A256942C7C}" type="pres">
      <dgm:prSet presAssocID="{528DA1D0-4214-46DF-BD17-DB5DEA206893}" presName="circ2Tx" presStyleLbl="revTx" presStyleIdx="0" presStyleCnt="0">
        <dgm:presLayoutVars>
          <dgm:chMax val="0"/>
          <dgm:chPref val="0"/>
          <dgm:bulletEnabled val="1"/>
        </dgm:presLayoutVars>
      </dgm:prSet>
      <dgm:spPr/>
      <dgm:t>
        <a:bodyPr/>
        <a:lstStyle/>
        <a:p>
          <a:endParaRPr lang="en-US"/>
        </a:p>
      </dgm:t>
    </dgm:pt>
  </dgm:ptLst>
  <dgm:cxnLst>
    <dgm:cxn modelId="{EB7FDF67-DECE-4A80-A32E-E25AE0CD4CCE}" type="presOf" srcId="{528DA1D0-4214-46DF-BD17-DB5DEA206893}" destId="{B06FB831-3EBF-474A-87F5-53A256942C7C}" srcOrd="1" destOrd="0" presId="urn:microsoft.com/office/officeart/2005/8/layout/venn1"/>
    <dgm:cxn modelId="{034EA2EC-8AA9-4C54-BFDA-C76E27AF6363}" type="presOf" srcId="{8707988D-593F-4D8A-A296-81CB6320C0BB}" destId="{C0859FB8-7DC2-40EB-9B8E-923D20B7D3B6}" srcOrd="0" destOrd="0" presId="urn:microsoft.com/office/officeart/2005/8/layout/venn1"/>
    <dgm:cxn modelId="{6C1D7AD7-E384-4FCD-9941-A55EA575C504}" srcId="{8707988D-593F-4D8A-A296-81CB6320C0BB}" destId="{528DA1D0-4214-46DF-BD17-DB5DEA206893}" srcOrd="1" destOrd="0" parTransId="{35E120F2-AB7F-439B-8D9A-753CA4FE138D}" sibTransId="{4FC79B8D-9586-4F66-BC28-EDE1EEDE21AD}"/>
    <dgm:cxn modelId="{8A21EA9D-E229-41E9-9630-295B44C8C221}" type="presOf" srcId="{528DA1D0-4214-46DF-BD17-DB5DEA206893}" destId="{2E37587F-DDDF-480B-A40F-8C8ED54F69A7}" srcOrd="0" destOrd="0" presId="urn:microsoft.com/office/officeart/2005/8/layout/venn1"/>
    <dgm:cxn modelId="{E237C990-2522-423A-A214-2D2B092375F7}" type="presOf" srcId="{579C84A3-B802-4D64-81B0-31A8BBB66E39}" destId="{0471EDBD-C490-491C-90BB-2F83600038CC}" srcOrd="0" destOrd="0" presId="urn:microsoft.com/office/officeart/2005/8/layout/venn1"/>
    <dgm:cxn modelId="{D8C96972-707F-4754-8C64-B2B9E358A849}" type="presOf" srcId="{579C84A3-B802-4D64-81B0-31A8BBB66E39}" destId="{8ED43FCE-238F-461A-B6EF-37D98E8BFB1E}" srcOrd="1" destOrd="0" presId="urn:microsoft.com/office/officeart/2005/8/layout/venn1"/>
    <dgm:cxn modelId="{B6647160-C24E-41B3-B8A2-70C263A7F871}" srcId="{8707988D-593F-4D8A-A296-81CB6320C0BB}" destId="{579C84A3-B802-4D64-81B0-31A8BBB66E39}" srcOrd="0" destOrd="0" parTransId="{C8E37D71-4A27-4A91-A7BC-6D2E14900FC3}" sibTransId="{6EB627E8-7B4A-4333-864F-24829CC07D6D}"/>
    <dgm:cxn modelId="{A70B00DC-9096-4435-8475-8723FAF2DD22}" type="presParOf" srcId="{C0859FB8-7DC2-40EB-9B8E-923D20B7D3B6}" destId="{0471EDBD-C490-491C-90BB-2F83600038CC}" srcOrd="0" destOrd="0" presId="urn:microsoft.com/office/officeart/2005/8/layout/venn1"/>
    <dgm:cxn modelId="{556D982D-6F51-4641-87C7-650391F94631}" type="presParOf" srcId="{C0859FB8-7DC2-40EB-9B8E-923D20B7D3B6}" destId="{8ED43FCE-238F-461A-B6EF-37D98E8BFB1E}" srcOrd="1" destOrd="0" presId="urn:microsoft.com/office/officeart/2005/8/layout/venn1"/>
    <dgm:cxn modelId="{E673C7DB-B21F-4A53-9F00-27613D1FFCC0}" type="presParOf" srcId="{C0859FB8-7DC2-40EB-9B8E-923D20B7D3B6}" destId="{2E37587F-DDDF-480B-A40F-8C8ED54F69A7}" srcOrd="2" destOrd="0" presId="urn:microsoft.com/office/officeart/2005/8/layout/venn1"/>
    <dgm:cxn modelId="{DE1327C6-220F-4514-B0BB-EB3999F83815}" type="presParOf" srcId="{C0859FB8-7DC2-40EB-9B8E-923D20B7D3B6}" destId="{B06FB831-3EBF-474A-87F5-53A256942C7C}"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1EDBD-C490-491C-90BB-2F83600038CC}">
      <dsp:nvSpPr>
        <dsp:cNvPr id="0" name=""/>
        <dsp:cNvSpPr/>
      </dsp:nvSpPr>
      <dsp:spPr>
        <a:xfrm>
          <a:off x="-600" y="124190"/>
          <a:ext cx="5949401" cy="6456814"/>
        </a:xfrm>
        <a:prstGeom prst="ellipse">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p>
        <a:p>
          <a:pPr lvl="0" algn="ctr" defTabSz="711200">
            <a:lnSpc>
              <a:spcPct val="90000"/>
            </a:lnSpc>
            <a:spcBef>
              <a:spcPct val="0"/>
            </a:spcBef>
            <a:spcAft>
              <a:spcPct val="35000"/>
            </a:spcAft>
          </a:pPr>
          <a:r>
            <a:rPr lang="en-US" sz="1600" kern="1200"/>
            <a:t> </a:t>
          </a:r>
        </a:p>
        <a:p>
          <a:pPr lvl="0" algn="ctr" defTabSz="711200">
            <a:lnSpc>
              <a:spcPct val="90000"/>
            </a:lnSpc>
            <a:spcBef>
              <a:spcPct val="0"/>
            </a:spcBef>
            <a:spcAft>
              <a:spcPct val="35000"/>
            </a:spcAft>
          </a:pPr>
          <a:endParaRPr lang="en-US" sz="1600" kern="1200"/>
        </a:p>
        <a:p>
          <a:pPr lvl="0" algn="ctr" defTabSz="711200">
            <a:lnSpc>
              <a:spcPct val="90000"/>
            </a:lnSpc>
            <a:spcBef>
              <a:spcPct val="0"/>
            </a:spcBef>
            <a:spcAft>
              <a:spcPct val="35000"/>
            </a:spcAft>
          </a:pPr>
          <a:endParaRPr lang="en-US" sz="1600" kern="1200"/>
        </a:p>
        <a:p>
          <a:pPr lvl="0" algn="ctr" defTabSz="711200">
            <a:lnSpc>
              <a:spcPct val="90000"/>
            </a:lnSpc>
            <a:spcBef>
              <a:spcPct val="0"/>
            </a:spcBef>
            <a:spcAft>
              <a:spcPct val="35000"/>
            </a:spcAft>
          </a:pPr>
          <a:endParaRPr lang="en-US" sz="1600" kern="1200"/>
        </a:p>
        <a:p>
          <a:pPr lvl="0" algn="ctr" defTabSz="711200">
            <a:lnSpc>
              <a:spcPct val="90000"/>
            </a:lnSpc>
            <a:spcBef>
              <a:spcPct val="0"/>
            </a:spcBef>
            <a:spcAft>
              <a:spcPct val="35000"/>
            </a:spcAft>
          </a:pPr>
          <a:endParaRPr lang="en-US" sz="1600" kern="1200"/>
        </a:p>
        <a:p>
          <a:pPr lvl="0" algn="ctr" defTabSz="711200">
            <a:lnSpc>
              <a:spcPct val="90000"/>
            </a:lnSpc>
            <a:spcBef>
              <a:spcPct val="0"/>
            </a:spcBef>
            <a:spcAft>
              <a:spcPct val="35000"/>
            </a:spcAft>
          </a:pPr>
          <a:endParaRPr lang="en-US" sz="1600" kern="1200"/>
        </a:p>
        <a:p>
          <a:pPr lvl="0" algn="ctr" defTabSz="711200">
            <a:lnSpc>
              <a:spcPct val="90000"/>
            </a:lnSpc>
            <a:spcBef>
              <a:spcPct val="0"/>
            </a:spcBef>
            <a:spcAft>
              <a:spcPct val="35000"/>
            </a:spcAft>
          </a:pPr>
          <a:endParaRPr lang="en-US" sz="1600" kern="1200"/>
        </a:p>
        <a:p>
          <a:pPr lvl="0" algn="ctr" defTabSz="711200">
            <a:lnSpc>
              <a:spcPct val="90000"/>
            </a:lnSpc>
            <a:spcBef>
              <a:spcPct val="0"/>
            </a:spcBef>
            <a:spcAft>
              <a:spcPct val="35000"/>
            </a:spcAft>
          </a:pPr>
          <a:endParaRPr lang="en-US" sz="1600" kern="1200"/>
        </a:p>
        <a:p>
          <a:pPr lvl="0" algn="ctr" defTabSz="711200">
            <a:lnSpc>
              <a:spcPct val="90000"/>
            </a:lnSpc>
            <a:spcBef>
              <a:spcPct val="0"/>
            </a:spcBef>
            <a:spcAft>
              <a:spcPct val="35000"/>
            </a:spcAft>
          </a:pPr>
          <a:endParaRPr lang="en-US" sz="1600" kern="1200"/>
        </a:p>
        <a:p>
          <a:pPr lvl="0" algn="ctr" defTabSz="711200">
            <a:lnSpc>
              <a:spcPct val="90000"/>
            </a:lnSpc>
            <a:spcBef>
              <a:spcPct val="0"/>
            </a:spcBef>
            <a:spcAft>
              <a:spcPct val="35000"/>
            </a:spcAft>
          </a:pPr>
          <a:endParaRPr lang="en-US" sz="1600" kern="1200"/>
        </a:p>
        <a:p>
          <a:pPr lvl="0" algn="ctr" defTabSz="711200">
            <a:lnSpc>
              <a:spcPct val="90000"/>
            </a:lnSpc>
            <a:spcBef>
              <a:spcPct val="0"/>
            </a:spcBef>
            <a:spcAft>
              <a:spcPct val="35000"/>
            </a:spcAft>
          </a:pPr>
          <a:endParaRPr lang="en-US" sz="1600" kern="1200"/>
        </a:p>
        <a:p>
          <a:pPr lvl="0" algn="ctr" defTabSz="711200">
            <a:lnSpc>
              <a:spcPct val="90000"/>
            </a:lnSpc>
            <a:spcBef>
              <a:spcPct val="0"/>
            </a:spcBef>
            <a:spcAft>
              <a:spcPct val="35000"/>
            </a:spcAft>
          </a:pPr>
          <a:endParaRPr lang="en-US" sz="1600" kern="1200"/>
        </a:p>
        <a:p>
          <a:pPr lvl="0" algn="ctr" defTabSz="711200">
            <a:lnSpc>
              <a:spcPct val="90000"/>
            </a:lnSpc>
            <a:spcBef>
              <a:spcPct val="0"/>
            </a:spcBef>
            <a:spcAft>
              <a:spcPct val="35000"/>
            </a:spcAft>
          </a:pPr>
          <a:endParaRPr lang="en-US" sz="1600" kern="1200"/>
        </a:p>
        <a:p>
          <a:pPr lvl="0" algn="ctr" defTabSz="711200">
            <a:lnSpc>
              <a:spcPct val="90000"/>
            </a:lnSpc>
            <a:spcBef>
              <a:spcPct val="0"/>
            </a:spcBef>
            <a:spcAft>
              <a:spcPct val="35000"/>
            </a:spcAft>
          </a:pPr>
          <a:endParaRPr lang="en-US" sz="1600" kern="1200"/>
        </a:p>
        <a:p>
          <a:pPr lvl="0" algn="ctr" defTabSz="711200">
            <a:lnSpc>
              <a:spcPct val="90000"/>
            </a:lnSpc>
            <a:spcBef>
              <a:spcPct val="0"/>
            </a:spcBef>
            <a:spcAft>
              <a:spcPct val="35000"/>
            </a:spcAft>
          </a:pPr>
          <a:endParaRPr lang="en-US" sz="1600" kern="1200"/>
        </a:p>
        <a:p>
          <a:pPr lvl="0" algn="ctr" defTabSz="711200">
            <a:lnSpc>
              <a:spcPct val="90000"/>
            </a:lnSpc>
            <a:spcBef>
              <a:spcPct val="0"/>
            </a:spcBef>
            <a:spcAft>
              <a:spcPct val="35000"/>
            </a:spcAft>
          </a:pPr>
          <a:endParaRPr lang="en-US" sz="1600" kern="1200"/>
        </a:p>
        <a:p>
          <a:pPr lvl="0" algn="ctr" defTabSz="711200">
            <a:lnSpc>
              <a:spcPct val="90000"/>
            </a:lnSpc>
            <a:spcBef>
              <a:spcPct val="0"/>
            </a:spcBef>
            <a:spcAft>
              <a:spcPct val="35000"/>
            </a:spcAft>
          </a:pPr>
          <a:endParaRPr lang="en-US" sz="1600" kern="1200"/>
        </a:p>
        <a:p>
          <a:pPr lvl="0" algn="ctr" defTabSz="711200">
            <a:lnSpc>
              <a:spcPct val="90000"/>
            </a:lnSpc>
            <a:spcBef>
              <a:spcPct val="0"/>
            </a:spcBef>
            <a:spcAft>
              <a:spcPct val="35000"/>
            </a:spcAft>
          </a:pPr>
          <a:endParaRPr lang="en-US" sz="1600" kern="1200"/>
        </a:p>
        <a:p>
          <a:pPr lvl="0" algn="ctr" defTabSz="711200">
            <a:lnSpc>
              <a:spcPct val="90000"/>
            </a:lnSpc>
            <a:spcBef>
              <a:spcPct val="0"/>
            </a:spcBef>
            <a:spcAft>
              <a:spcPct val="35000"/>
            </a:spcAft>
          </a:pPr>
          <a:endParaRPr lang="en-US" sz="1600" kern="1200"/>
        </a:p>
        <a:p>
          <a:pPr lvl="0" algn="ctr" defTabSz="711200">
            <a:lnSpc>
              <a:spcPct val="90000"/>
            </a:lnSpc>
            <a:spcBef>
              <a:spcPct val="0"/>
            </a:spcBef>
            <a:spcAft>
              <a:spcPct val="35000"/>
            </a:spcAft>
          </a:pPr>
          <a:endParaRPr lang="en-US" sz="1600" kern="1200"/>
        </a:p>
      </dsp:txBody>
      <dsp:txXfrm>
        <a:off x="830171" y="885587"/>
        <a:ext cx="3430285" cy="4934020"/>
      </dsp:txXfrm>
    </dsp:sp>
    <dsp:sp modelId="{2E37587F-DDDF-480B-A40F-8C8ED54F69A7}">
      <dsp:nvSpPr>
        <dsp:cNvPr id="0" name=""/>
        <dsp:cNvSpPr/>
      </dsp:nvSpPr>
      <dsp:spPr>
        <a:xfrm>
          <a:off x="3428716" y="147895"/>
          <a:ext cx="5736428" cy="6504117"/>
        </a:xfrm>
        <a:prstGeom prst="ellipse">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p>
        <a:p>
          <a:pPr lvl="0" algn="ctr" defTabSz="711200">
            <a:lnSpc>
              <a:spcPct val="90000"/>
            </a:lnSpc>
            <a:spcBef>
              <a:spcPct val="0"/>
            </a:spcBef>
            <a:spcAft>
              <a:spcPct val="35000"/>
            </a:spcAft>
          </a:pPr>
          <a:endParaRPr lang="en-US" sz="1600" b="1" kern="1200"/>
        </a:p>
        <a:p>
          <a:pPr lvl="0" algn="ctr" defTabSz="711200">
            <a:lnSpc>
              <a:spcPct val="90000"/>
            </a:lnSpc>
            <a:spcBef>
              <a:spcPct val="0"/>
            </a:spcBef>
            <a:spcAft>
              <a:spcPct val="35000"/>
            </a:spcAft>
          </a:pPr>
          <a:endParaRPr lang="en-US" sz="1600" b="1" kern="1200"/>
        </a:p>
        <a:p>
          <a:pPr lvl="0" algn="ctr" defTabSz="711200">
            <a:lnSpc>
              <a:spcPct val="90000"/>
            </a:lnSpc>
            <a:spcBef>
              <a:spcPct val="0"/>
            </a:spcBef>
            <a:spcAft>
              <a:spcPct val="35000"/>
            </a:spcAft>
          </a:pPr>
          <a:endParaRPr lang="en-US" sz="1600" b="1" kern="1200"/>
        </a:p>
        <a:p>
          <a:pPr lvl="0" algn="ctr" defTabSz="711200">
            <a:lnSpc>
              <a:spcPct val="90000"/>
            </a:lnSpc>
            <a:spcBef>
              <a:spcPct val="0"/>
            </a:spcBef>
            <a:spcAft>
              <a:spcPct val="35000"/>
            </a:spcAft>
          </a:pPr>
          <a:endParaRPr lang="en-US" sz="1600" b="1" kern="1200"/>
        </a:p>
        <a:p>
          <a:pPr lvl="0" algn="ctr" defTabSz="711200">
            <a:lnSpc>
              <a:spcPct val="90000"/>
            </a:lnSpc>
            <a:spcBef>
              <a:spcPct val="0"/>
            </a:spcBef>
            <a:spcAft>
              <a:spcPct val="35000"/>
            </a:spcAft>
          </a:pPr>
          <a:endParaRPr lang="en-US" sz="1600" b="1" kern="1200"/>
        </a:p>
        <a:p>
          <a:pPr lvl="0" algn="ctr" defTabSz="711200">
            <a:lnSpc>
              <a:spcPct val="90000"/>
            </a:lnSpc>
            <a:spcBef>
              <a:spcPct val="0"/>
            </a:spcBef>
            <a:spcAft>
              <a:spcPct val="35000"/>
            </a:spcAft>
          </a:pPr>
          <a:endParaRPr lang="en-US" sz="1600" b="1" kern="1200"/>
        </a:p>
        <a:p>
          <a:pPr lvl="0" algn="ctr" defTabSz="711200">
            <a:lnSpc>
              <a:spcPct val="90000"/>
            </a:lnSpc>
            <a:spcBef>
              <a:spcPct val="0"/>
            </a:spcBef>
            <a:spcAft>
              <a:spcPct val="35000"/>
            </a:spcAft>
          </a:pPr>
          <a:endParaRPr lang="en-US" sz="1600" b="1" kern="1200"/>
        </a:p>
        <a:p>
          <a:pPr lvl="0" algn="ctr" defTabSz="711200">
            <a:lnSpc>
              <a:spcPct val="90000"/>
            </a:lnSpc>
            <a:spcBef>
              <a:spcPct val="0"/>
            </a:spcBef>
            <a:spcAft>
              <a:spcPct val="35000"/>
            </a:spcAft>
          </a:pPr>
          <a:endParaRPr lang="en-US" sz="1600" b="1" kern="1200"/>
        </a:p>
        <a:p>
          <a:pPr lvl="0" algn="ctr" defTabSz="711200">
            <a:lnSpc>
              <a:spcPct val="90000"/>
            </a:lnSpc>
            <a:spcBef>
              <a:spcPct val="0"/>
            </a:spcBef>
            <a:spcAft>
              <a:spcPct val="35000"/>
            </a:spcAft>
          </a:pPr>
          <a:endParaRPr lang="en-US" sz="1600" b="1" kern="1200"/>
        </a:p>
        <a:p>
          <a:pPr lvl="0" algn="ctr" defTabSz="711200">
            <a:lnSpc>
              <a:spcPct val="90000"/>
            </a:lnSpc>
            <a:spcBef>
              <a:spcPct val="0"/>
            </a:spcBef>
            <a:spcAft>
              <a:spcPct val="35000"/>
            </a:spcAft>
          </a:pPr>
          <a:endParaRPr lang="en-US" sz="1600" b="1" kern="1200"/>
        </a:p>
        <a:p>
          <a:pPr lvl="0" algn="ctr" defTabSz="711200">
            <a:lnSpc>
              <a:spcPct val="90000"/>
            </a:lnSpc>
            <a:spcBef>
              <a:spcPct val="0"/>
            </a:spcBef>
            <a:spcAft>
              <a:spcPct val="35000"/>
            </a:spcAft>
          </a:pPr>
          <a:endParaRPr lang="en-US" sz="1600" b="1" kern="1200"/>
        </a:p>
        <a:p>
          <a:pPr lvl="0" algn="ctr" defTabSz="711200">
            <a:lnSpc>
              <a:spcPct val="90000"/>
            </a:lnSpc>
            <a:spcBef>
              <a:spcPct val="0"/>
            </a:spcBef>
            <a:spcAft>
              <a:spcPct val="35000"/>
            </a:spcAft>
          </a:pPr>
          <a:endParaRPr lang="en-US" sz="1600" b="1" kern="1200"/>
        </a:p>
        <a:p>
          <a:pPr lvl="0" algn="ctr" defTabSz="711200">
            <a:lnSpc>
              <a:spcPct val="90000"/>
            </a:lnSpc>
            <a:spcBef>
              <a:spcPct val="0"/>
            </a:spcBef>
            <a:spcAft>
              <a:spcPct val="35000"/>
            </a:spcAft>
          </a:pPr>
          <a:endParaRPr lang="en-US" sz="1600" b="1" kern="1200"/>
        </a:p>
        <a:p>
          <a:pPr lvl="0" algn="ctr" defTabSz="711200">
            <a:lnSpc>
              <a:spcPct val="90000"/>
            </a:lnSpc>
            <a:spcBef>
              <a:spcPct val="0"/>
            </a:spcBef>
            <a:spcAft>
              <a:spcPct val="35000"/>
            </a:spcAft>
          </a:pPr>
          <a:endParaRPr lang="en-US" sz="1600" b="1" kern="1200"/>
        </a:p>
        <a:p>
          <a:pPr lvl="0" algn="ctr" defTabSz="711200">
            <a:lnSpc>
              <a:spcPct val="90000"/>
            </a:lnSpc>
            <a:spcBef>
              <a:spcPct val="0"/>
            </a:spcBef>
            <a:spcAft>
              <a:spcPct val="35000"/>
            </a:spcAft>
          </a:pPr>
          <a:endParaRPr lang="en-US" sz="1600" b="1" kern="1200"/>
        </a:p>
        <a:p>
          <a:pPr lvl="0" algn="ctr" defTabSz="711200">
            <a:lnSpc>
              <a:spcPct val="90000"/>
            </a:lnSpc>
            <a:spcBef>
              <a:spcPct val="0"/>
            </a:spcBef>
            <a:spcAft>
              <a:spcPct val="35000"/>
            </a:spcAft>
          </a:pPr>
          <a:endParaRPr lang="en-US" sz="1600" b="1" kern="1200"/>
        </a:p>
        <a:p>
          <a:pPr lvl="0" algn="ctr" defTabSz="711200">
            <a:lnSpc>
              <a:spcPct val="90000"/>
            </a:lnSpc>
            <a:spcBef>
              <a:spcPct val="0"/>
            </a:spcBef>
            <a:spcAft>
              <a:spcPct val="35000"/>
            </a:spcAft>
          </a:pPr>
          <a:endParaRPr lang="en-US" sz="1600" b="1" kern="1200"/>
        </a:p>
        <a:p>
          <a:pPr lvl="0" algn="ctr" defTabSz="711200">
            <a:lnSpc>
              <a:spcPct val="90000"/>
            </a:lnSpc>
            <a:spcBef>
              <a:spcPct val="0"/>
            </a:spcBef>
            <a:spcAft>
              <a:spcPct val="35000"/>
            </a:spcAft>
          </a:pPr>
          <a:endParaRPr lang="en-US" sz="1600" b="1" kern="1200"/>
        </a:p>
        <a:p>
          <a:pPr lvl="0" algn="ctr" defTabSz="711200">
            <a:lnSpc>
              <a:spcPct val="90000"/>
            </a:lnSpc>
            <a:spcBef>
              <a:spcPct val="0"/>
            </a:spcBef>
            <a:spcAft>
              <a:spcPct val="35000"/>
            </a:spcAft>
          </a:pPr>
          <a:endParaRPr lang="en-US" sz="1600" b="1" kern="1200"/>
        </a:p>
        <a:p>
          <a:pPr lvl="0" algn="ctr" defTabSz="711200">
            <a:lnSpc>
              <a:spcPct val="90000"/>
            </a:lnSpc>
            <a:spcBef>
              <a:spcPct val="0"/>
            </a:spcBef>
            <a:spcAft>
              <a:spcPct val="35000"/>
            </a:spcAft>
          </a:pPr>
          <a:r>
            <a:rPr lang="en-US" sz="1600" b="1" kern="1200"/>
            <a:t> </a:t>
          </a:r>
        </a:p>
      </dsp:txBody>
      <dsp:txXfrm>
        <a:off x="5056621" y="914871"/>
        <a:ext cx="3307490" cy="497016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1908462-4E53-4EF1-9A5F-B37328C80EFD}" type="datetimeFigureOut">
              <a:rPr lang="en-US" smtClean="0"/>
              <a:t>8/30/2018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7990D16-6B79-4517-9053-2F485E6703F0}" type="slidenum">
              <a:rPr lang="en-US" smtClean="0"/>
              <a:t>‹#›</a:t>
            </a:fld>
            <a:endParaRPr lang="en-US"/>
          </a:p>
        </p:txBody>
      </p:sp>
    </p:spTree>
    <p:extLst>
      <p:ext uri="{BB962C8B-B14F-4D97-AF65-F5344CB8AC3E}">
        <p14:creationId xmlns:p14="http://schemas.microsoft.com/office/powerpoint/2010/main" val="1893162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80B90E6-4D9C-4FCF-8D55-9D7BAD9146AD}" type="datetimeFigureOut">
              <a:rPr lang="en-US" smtClean="0"/>
              <a:t>8/30/2018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9D09504-0523-4334-A0E8-29C90D3E6017}" type="slidenum">
              <a:rPr lang="en-US" smtClean="0"/>
              <a:t>‹#›</a:t>
            </a:fld>
            <a:endParaRPr lang="en-US"/>
          </a:p>
        </p:txBody>
      </p:sp>
    </p:spTree>
    <p:extLst>
      <p:ext uri="{BB962C8B-B14F-4D97-AF65-F5344CB8AC3E}">
        <p14:creationId xmlns:p14="http://schemas.microsoft.com/office/powerpoint/2010/main" val="199968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2C2FCC-BD04-4341-87E4-F23C6A3D6AC6}"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E5E72-8C7C-4CA4-A135-51A289EFD486}" type="slidenum">
              <a:rPr lang="en-US" smtClean="0"/>
              <a:t>‹#›</a:t>
            </a:fld>
            <a:endParaRPr lang="en-US"/>
          </a:p>
        </p:txBody>
      </p:sp>
    </p:spTree>
    <p:extLst>
      <p:ext uri="{BB962C8B-B14F-4D97-AF65-F5344CB8AC3E}">
        <p14:creationId xmlns:p14="http://schemas.microsoft.com/office/powerpoint/2010/main" val="3401761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C2FCC-BD04-4341-87E4-F23C6A3D6AC6}"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E5E72-8C7C-4CA4-A135-51A289EFD486}" type="slidenum">
              <a:rPr lang="en-US" smtClean="0"/>
              <a:t>‹#›</a:t>
            </a:fld>
            <a:endParaRPr lang="en-US"/>
          </a:p>
        </p:txBody>
      </p:sp>
    </p:spTree>
    <p:extLst>
      <p:ext uri="{BB962C8B-B14F-4D97-AF65-F5344CB8AC3E}">
        <p14:creationId xmlns:p14="http://schemas.microsoft.com/office/powerpoint/2010/main" val="2860049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C2FCC-BD04-4341-87E4-F23C6A3D6AC6}"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E5E72-8C7C-4CA4-A135-51A289EFD486}" type="slidenum">
              <a:rPr lang="en-US" smtClean="0"/>
              <a:t>‹#›</a:t>
            </a:fld>
            <a:endParaRPr lang="en-US"/>
          </a:p>
        </p:txBody>
      </p:sp>
    </p:spTree>
    <p:extLst>
      <p:ext uri="{BB962C8B-B14F-4D97-AF65-F5344CB8AC3E}">
        <p14:creationId xmlns:p14="http://schemas.microsoft.com/office/powerpoint/2010/main" val="4037766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C2FCC-BD04-4341-87E4-F23C6A3D6AC6}"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E5E72-8C7C-4CA4-A135-51A289EFD486}" type="slidenum">
              <a:rPr lang="en-US" smtClean="0"/>
              <a:t>‹#›</a:t>
            </a:fld>
            <a:endParaRPr lang="en-US"/>
          </a:p>
        </p:txBody>
      </p:sp>
    </p:spTree>
    <p:extLst>
      <p:ext uri="{BB962C8B-B14F-4D97-AF65-F5344CB8AC3E}">
        <p14:creationId xmlns:p14="http://schemas.microsoft.com/office/powerpoint/2010/main" val="52619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C2FCC-BD04-4341-87E4-F23C6A3D6AC6}"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E5E72-8C7C-4CA4-A135-51A289EFD486}" type="slidenum">
              <a:rPr lang="en-US" smtClean="0"/>
              <a:t>‹#›</a:t>
            </a:fld>
            <a:endParaRPr lang="en-US"/>
          </a:p>
        </p:txBody>
      </p:sp>
    </p:spTree>
    <p:extLst>
      <p:ext uri="{BB962C8B-B14F-4D97-AF65-F5344CB8AC3E}">
        <p14:creationId xmlns:p14="http://schemas.microsoft.com/office/powerpoint/2010/main" val="65936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C2FCC-BD04-4341-87E4-F23C6A3D6AC6}"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E5E72-8C7C-4CA4-A135-51A289EFD486}" type="slidenum">
              <a:rPr lang="en-US" smtClean="0"/>
              <a:t>‹#›</a:t>
            </a:fld>
            <a:endParaRPr lang="en-US"/>
          </a:p>
        </p:txBody>
      </p:sp>
    </p:spTree>
    <p:extLst>
      <p:ext uri="{BB962C8B-B14F-4D97-AF65-F5344CB8AC3E}">
        <p14:creationId xmlns:p14="http://schemas.microsoft.com/office/powerpoint/2010/main" val="4184490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C2FCC-BD04-4341-87E4-F23C6A3D6AC6}" type="datetimeFigureOut">
              <a:rPr lang="en-US" smtClean="0"/>
              <a:t>8/30/2018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9E5E72-8C7C-4CA4-A135-51A289EFD486}" type="slidenum">
              <a:rPr lang="en-US" smtClean="0"/>
              <a:t>‹#›</a:t>
            </a:fld>
            <a:endParaRPr lang="en-US"/>
          </a:p>
        </p:txBody>
      </p:sp>
    </p:spTree>
    <p:extLst>
      <p:ext uri="{BB962C8B-B14F-4D97-AF65-F5344CB8AC3E}">
        <p14:creationId xmlns:p14="http://schemas.microsoft.com/office/powerpoint/2010/main" val="906237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C2FCC-BD04-4341-87E4-F23C6A3D6AC6}" type="datetimeFigureOut">
              <a:rPr lang="en-US" smtClean="0"/>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9E5E72-8C7C-4CA4-A135-51A289EFD486}" type="slidenum">
              <a:rPr lang="en-US" smtClean="0"/>
              <a:t>‹#›</a:t>
            </a:fld>
            <a:endParaRPr lang="en-US"/>
          </a:p>
        </p:txBody>
      </p:sp>
    </p:spTree>
    <p:extLst>
      <p:ext uri="{BB962C8B-B14F-4D97-AF65-F5344CB8AC3E}">
        <p14:creationId xmlns:p14="http://schemas.microsoft.com/office/powerpoint/2010/main" val="351503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C2FCC-BD04-4341-87E4-F23C6A3D6AC6}" type="datetimeFigureOut">
              <a:rPr lang="en-US" smtClean="0"/>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9E5E72-8C7C-4CA4-A135-51A289EFD486}" type="slidenum">
              <a:rPr lang="en-US" smtClean="0"/>
              <a:t>‹#›</a:t>
            </a:fld>
            <a:endParaRPr lang="en-US"/>
          </a:p>
        </p:txBody>
      </p:sp>
    </p:spTree>
    <p:extLst>
      <p:ext uri="{BB962C8B-B14F-4D97-AF65-F5344CB8AC3E}">
        <p14:creationId xmlns:p14="http://schemas.microsoft.com/office/powerpoint/2010/main" val="3806424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C2FCC-BD04-4341-87E4-F23C6A3D6AC6}"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E5E72-8C7C-4CA4-A135-51A289EFD486}" type="slidenum">
              <a:rPr lang="en-US" smtClean="0"/>
              <a:t>‹#›</a:t>
            </a:fld>
            <a:endParaRPr lang="en-US"/>
          </a:p>
        </p:txBody>
      </p:sp>
    </p:spTree>
    <p:extLst>
      <p:ext uri="{BB962C8B-B14F-4D97-AF65-F5344CB8AC3E}">
        <p14:creationId xmlns:p14="http://schemas.microsoft.com/office/powerpoint/2010/main" val="1846370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C2FCC-BD04-4341-87E4-F23C6A3D6AC6}"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E5E72-8C7C-4CA4-A135-51A289EFD486}" type="slidenum">
              <a:rPr lang="en-US" smtClean="0"/>
              <a:t>‹#›</a:t>
            </a:fld>
            <a:endParaRPr lang="en-US"/>
          </a:p>
        </p:txBody>
      </p:sp>
    </p:spTree>
    <p:extLst>
      <p:ext uri="{BB962C8B-B14F-4D97-AF65-F5344CB8AC3E}">
        <p14:creationId xmlns:p14="http://schemas.microsoft.com/office/powerpoint/2010/main" val="144265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C2FCC-BD04-4341-87E4-F23C6A3D6AC6}" type="datetimeFigureOut">
              <a:rPr lang="en-US" smtClean="0"/>
              <a:t>8/30/2018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E5E72-8C7C-4CA4-A135-51A289EFD486}" type="slidenum">
              <a:rPr lang="en-US" smtClean="0"/>
              <a:t>‹#›</a:t>
            </a:fld>
            <a:endParaRPr lang="en-US"/>
          </a:p>
        </p:txBody>
      </p:sp>
    </p:spTree>
    <p:extLst>
      <p:ext uri="{BB962C8B-B14F-4D97-AF65-F5344CB8AC3E}">
        <p14:creationId xmlns:p14="http://schemas.microsoft.com/office/powerpoint/2010/main" val="1347858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upload.wikimedia.org/wikipedia/commons/f/fa/GulfofMaine.jpg"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upload.wikimedia.org/wikipedia/commons/d/db/Grand_Banks.pn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Objective</a:t>
            </a:r>
          </a:p>
        </p:txBody>
      </p:sp>
      <p:sp>
        <p:nvSpPr>
          <p:cNvPr id="3" name="Content Placeholder 2"/>
          <p:cNvSpPr>
            <a:spLocks noGrp="1"/>
          </p:cNvSpPr>
          <p:nvPr>
            <p:ph idx="1"/>
          </p:nvPr>
        </p:nvSpPr>
        <p:spPr/>
        <p:txBody>
          <a:bodyPr/>
          <a:lstStyle/>
          <a:p>
            <a:r>
              <a:rPr lang="en-US" dirty="0">
                <a:solidFill>
                  <a:srgbClr val="FFFF00"/>
                </a:solidFill>
              </a:rPr>
              <a:t>WWBAT: Introduce and discuss the similarities and differences in the regional slavery</a:t>
            </a:r>
          </a:p>
          <a:p>
            <a:endParaRPr lang="en-US" dirty="0">
              <a:solidFill>
                <a:srgbClr val="FFFF00"/>
              </a:solidFill>
            </a:endParaRPr>
          </a:p>
        </p:txBody>
      </p:sp>
    </p:spTree>
    <p:extLst>
      <p:ext uri="{BB962C8B-B14F-4D97-AF65-F5344CB8AC3E}">
        <p14:creationId xmlns:p14="http://schemas.microsoft.com/office/powerpoint/2010/main" val="908142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Southern Slavery</a:t>
            </a:r>
            <a:endParaRPr lang="en-US" dirty="0"/>
          </a:p>
        </p:txBody>
      </p:sp>
      <p:sp>
        <p:nvSpPr>
          <p:cNvPr id="3" name="Content Placeholder 2"/>
          <p:cNvSpPr>
            <a:spLocks noGrp="1"/>
          </p:cNvSpPr>
          <p:nvPr>
            <p:ph idx="1"/>
          </p:nvPr>
        </p:nvSpPr>
        <p:spPr/>
        <p:txBody>
          <a:bodyPr/>
          <a:lstStyle/>
          <a:p>
            <a:r>
              <a:rPr lang="en-US" dirty="0">
                <a:solidFill>
                  <a:schemeClr val="bg1"/>
                </a:solidFill>
              </a:rPr>
              <a:t>In Southern colonies, </a:t>
            </a:r>
            <a:r>
              <a:rPr lang="en-US" dirty="0">
                <a:solidFill>
                  <a:srgbClr val="FFFF00"/>
                </a:solidFill>
              </a:rPr>
              <a:t>slave owners were somewhat concerned about slaves health</a:t>
            </a:r>
          </a:p>
          <a:p>
            <a:endParaRPr lang="en-US" dirty="0">
              <a:solidFill>
                <a:srgbClr val="FFFF00"/>
              </a:solidFill>
            </a:endParaRPr>
          </a:p>
          <a:p>
            <a:r>
              <a:rPr lang="en-US" dirty="0">
                <a:solidFill>
                  <a:srgbClr val="FFFF00"/>
                </a:solidFill>
              </a:rPr>
              <a:t>Slave owners </a:t>
            </a:r>
            <a:r>
              <a:rPr lang="en-US" dirty="0">
                <a:solidFill>
                  <a:schemeClr val="bg1"/>
                </a:solidFill>
              </a:rPr>
              <a:t>sometimes</a:t>
            </a:r>
            <a:r>
              <a:rPr lang="en-US" dirty="0">
                <a:solidFill>
                  <a:srgbClr val="FFFF00"/>
                </a:solidFill>
              </a:rPr>
              <a:t> encouraged slaves to form families and reproduce </a:t>
            </a:r>
          </a:p>
          <a:p>
            <a:endParaRPr lang="en-US" dirty="0">
              <a:solidFill>
                <a:srgbClr val="FFFF00"/>
              </a:solidFill>
            </a:endParaRPr>
          </a:p>
          <a:p>
            <a:r>
              <a:rPr lang="en-US" dirty="0">
                <a:solidFill>
                  <a:schemeClr val="bg1"/>
                </a:solidFill>
              </a:rPr>
              <a:t>This was mostly to protect their investment and ensure growth of their slave population</a:t>
            </a:r>
          </a:p>
          <a:p>
            <a:endParaRPr lang="en-US" dirty="0">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328594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Southern Slavery</a:t>
            </a:r>
          </a:p>
        </p:txBody>
      </p:sp>
      <p:sp>
        <p:nvSpPr>
          <p:cNvPr id="3" name="Content Placeholder 2"/>
          <p:cNvSpPr>
            <a:spLocks noGrp="1"/>
          </p:cNvSpPr>
          <p:nvPr>
            <p:ph idx="1"/>
          </p:nvPr>
        </p:nvSpPr>
        <p:spPr>
          <a:xfrm>
            <a:off x="457200" y="1600200"/>
            <a:ext cx="4038600" cy="4525963"/>
          </a:xfrm>
        </p:spPr>
        <p:txBody>
          <a:bodyPr>
            <a:normAutofit fontScale="92500"/>
          </a:bodyPr>
          <a:lstStyle/>
          <a:p>
            <a:r>
              <a:rPr lang="en-US" dirty="0">
                <a:solidFill>
                  <a:srgbClr val="FFFF00"/>
                </a:solidFill>
              </a:rPr>
              <a:t>By the 1700’s the Southern Colonies had developed into a slave society</a:t>
            </a:r>
          </a:p>
          <a:p>
            <a:endParaRPr lang="en-US" dirty="0">
              <a:solidFill>
                <a:srgbClr val="FFFF00"/>
              </a:solidFill>
            </a:endParaRPr>
          </a:p>
          <a:p>
            <a:r>
              <a:rPr lang="en-US" dirty="0">
                <a:solidFill>
                  <a:schemeClr val="bg1"/>
                </a:solidFill>
              </a:rPr>
              <a:t>After Bacon’s Rebellion there was great class tension in the Southern Colonies</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4" name="Picture 2" descr="http://www.nps.gov/jame/historyculture/images/SK-Bacon-and-Goven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194" y="2514600"/>
            <a:ext cx="4516552" cy="2979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25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Southern Slavery</a:t>
            </a:r>
            <a:endParaRPr lang="en-US" dirty="0"/>
          </a:p>
        </p:txBody>
      </p:sp>
      <p:sp>
        <p:nvSpPr>
          <p:cNvPr id="3" name="Content Placeholder 2"/>
          <p:cNvSpPr>
            <a:spLocks noGrp="1"/>
          </p:cNvSpPr>
          <p:nvPr>
            <p:ph idx="1"/>
          </p:nvPr>
        </p:nvSpPr>
        <p:spPr>
          <a:xfrm>
            <a:off x="457200" y="1600200"/>
            <a:ext cx="4343400" cy="4525963"/>
          </a:xfrm>
        </p:spPr>
        <p:txBody>
          <a:bodyPr/>
          <a:lstStyle/>
          <a:p>
            <a:r>
              <a:rPr lang="en-US" dirty="0">
                <a:solidFill>
                  <a:schemeClr val="bg1"/>
                </a:solidFill>
              </a:rPr>
              <a:t>There are many historians who theorize that part of the reason for the growth of African slavery was a conscious effort to create racial solidarity amongst white citizens</a:t>
            </a:r>
          </a:p>
        </p:txBody>
      </p:sp>
      <p:pic>
        <p:nvPicPr>
          <p:cNvPr id="8194" name="Picture 2" descr="http://histclo.com/imagef/date/2007/04/slave-ship01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616" y="1417638"/>
            <a:ext cx="4762500" cy="344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068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Northern Slavery</a:t>
            </a:r>
            <a:endParaRPr lang="en-US" dirty="0"/>
          </a:p>
        </p:txBody>
      </p:sp>
      <p:sp>
        <p:nvSpPr>
          <p:cNvPr id="3" name="Content Placeholder 2"/>
          <p:cNvSpPr>
            <a:spLocks noGrp="1"/>
          </p:cNvSpPr>
          <p:nvPr>
            <p:ph idx="1"/>
          </p:nvPr>
        </p:nvSpPr>
        <p:spPr>
          <a:xfrm>
            <a:off x="76200" y="1219200"/>
            <a:ext cx="4138441" cy="5334000"/>
          </a:xfrm>
        </p:spPr>
        <p:txBody>
          <a:bodyPr/>
          <a:lstStyle/>
          <a:p>
            <a:r>
              <a:rPr lang="en-US" dirty="0" smtClean="0">
                <a:solidFill>
                  <a:srgbClr val="FFFF00"/>
                </a:solidFill>
              </a:rPr>
              <a:t>Economy </a:t>
            </a:r>
            <a:r>
              <a:rPr lang="en-US" dirty="0" smtClean="0">
                <a:solidFill>
                  <a:schemeClr val="bg1"/>
                </a:solidFill>
              </a:rPr>
              <a:t>was </a:t>
            </a:r>
            <a:r>
              <a:rPr lang="en-US" dirty="0" smtClean="0">
                <a:solidFill>
                  <a:srgbClr val="FFFF00"/>
                </a:solidFill>
              </a:rPr>
              <a:t>based on small farming, ship building, lumber, and fishing/whaling </a:t>
            </a:r>
          </a:p>
          <a:p>
            <a:endParaRPr lang="en-US" dirty="0">
              <a:solidFill>
                <a:srgbClr val="FFFF00"/>
              </a:solidFill>
            </a:endParaRPr>
          </a:p>
          <a:p>
            <a:r>
              <a:rPr lang="en-US" dirty="0" smtClean="0">
                <a:solidFill>
                  <a:schemeClr val="bg1"/>
                </a:solidFill>
              </a:rPr>
              <a:t>There were NO large planation's in Northern Economies  </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4170649" y="1905000"/>
            <a:ext cx="4944285" cy="3200677"/>
          </a:xfrm>
          <a:prstGeom prst="rect">
            <a:avLst/>
          </a:prstGeom>
        </p:spPr>
      </p:pic>
    </p:spTree>
    <p:extLst>
      <p:ext uri="{BB962C8B-B14F-4D97-AF65-F5344CB8AC3E}">
        <p14:creationId xmlns:p14="http://schemas.microsoft.com/office/powerpoint/2010/main" val="139098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The Georges Bank and the Grand Banks</a:t>
            </a:r>
            <a:endParaRPr lang="en-US" dirty="0">
              <a:solidFill>
                <a:schemeClr val="bg1"/>
              </a:solidFill>
            </a:endParaRPr>
          </a:p>
        </p:txBody>
      </p:sp>
      <p:pic>
        <p:nvPicPr>
          <p:cNvPr id="5122" name="Picture 2" descr="File:GulfofMain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676399"/>
            <a:ext cx="4981575" cy="51816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ile:Grand Banks.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476499"/>
            <a:ext cx="4191255"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429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228600" y="274638"/>
            <a:ext cx="8563258" cy="6324600"/>
          </a:xfrm>
          <a:prstGeom prst="rect">
            <a:avLst/>
          </a:prstGeom>
        </p:spPr>
      </p:pic>
    </p:spTree>
    <p:extLst>
      <p:ext uri="{BB962C8B-B14F-4D97-AF65-F5344CB8AC3E}">
        <p14:creationId xmlns:p14="http://schemas.microsoft.com/office/powerpoint/2010/main" val="1701055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Northern Slavery</a:t>
            </a:r>
            <a:endParaRPr lang="en-US" dirty="0"/>
          </a:p>
        </p:txBody>
      </p:sp>
      <p:sp>
        <p:nvSpPr>
          <p:cNvPr id="3" name="Content Placeholder 2"/>
          <p:cNvSpPr>
            <a:spLocks noGrp="1"/>
          </p:cNvSpPr>
          <p:nvPr>
            <p:ph idx="1"/>
          </p:nvPr>
        </p:nvSpPr>
        <p:spPr>
          <a:xfrm>
            <a:off x="457200" y="1600200"/>
            <a:ext cx="3581400" cy="4525963"/>
          </a:xfrm>
        </p:spPr>
        <p:txBody>
          <a:bodyPr>
            <a:normAutofit fontScale="77500" lnSpcReduction="20000"/>
          </a:bodyPr>
          <a:lstStyle/>
          <a:p>
            <a:r>
              <a:rPr lang="en-US" dirty="0">
                <a:solidFill>
                  <a:schemeClr val="bg1"/>
                </a:solidFill>
              </a:rPr>
              <a:t>Slavery was not as large a part of the labor force, in the North</a:t>
            </a:r>
          </a:p>
          <a:p>
            <a:endParaRPr lang="en-US" dirty="0">
              <a:solidFill>
                <a:schemeClr val="bg1"/>
              </a:solidFill>
            </a:endParaRPr>
          </a:p>
          <a:p>
            <a:r>
              <a:rPr lang="en-US" dirty="0">
                <a:solidFill>
                  <a:schemeClr val="bg1"/>
                </a:solidFill>
              </a:rPr>
              <a:t>But, slavery </a:t>
            </a:r>
            <a:r>
              <a:rPr lang="en-US" dirty="0">
                <a:solidFill>
                  <a:srgbClr val="FFFF00"/>
                </a:solidFill>
              </a:rPr>
              <a:t>did play </a:t>
            </a:r>
            <a:r>
              <a:rPr lang="en-US" dirty="0" smtClean="0">
                <a:solidFill>
                  <a:srgbClr val="FFFF00"/>
                </a:solidFill>
              </a:rPr>
              <a:t>a large </a:t>
            </a:r>
            <a:r>
              <a:rPr lang="en-US" dirty="0">
                <a:solidFill>
                  <a:srgbClr val="FFFF00"/>
                </a:solidFill>
              </a:rPr>
              <a:t>role in the Northern economy</a:t>
            </a:r>
          </a:p>
          <a:p>
            <a:pPr marL="0" indent="0">
              <a:buNone/>
            </a:pPr>
            <a:endParaRPr lang="en-US" dirty="0">
              <a:solidFill>
                <a:srgbClr val="FFFF00"/>
              </a:solidFill>
            </a:endParaRPr>
          </a:p>
          <a:p>
            <a:r>
              <a:rPr lang="en-US" dirty="0">
                <a:solidFill>
                  <a:schemeClr val="bg1"/>
                </a:solidFill>
              </a:rPr>
              <a:t>Slavery was considerably different in the Northern colonies</a:t>
            </a:r>
          </a:p>
          <a:p>
            <a:endParaRPr lang="en-US" dirty="0">
              <a:solidFill>
                <a:schemeClr val="bg1"/>
              </a:solidFill>
            </a:endParaRPr>
          </a:p>
        </p:txBody>
      </p:sp>
      <p:pic>
        <p:nvPicPr>
          <p:cNvPr id="5124" name="Picture 4" descr="http://www.improvisedlife.com/wp-content/uploads/2009/08/ny-slave-market-c1730-ma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5414" y="1752600"/>
            <a:ext cx="5000625"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80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Northern Slavery</a:t>
            </a:r>
            <a:endParaRPr lang="en-US" dirty="0"/>
          </a:p>
        </p:txBody>
      </p:sp>
      <p:sp>
        <p:nvSpPr>
          <p:cNvPr id="3" name="Content Placeholder 2"/>
          <p:cNvSpPr>
            <a:spLocks noGrp="1"/>
          </p:cNvSpPr>
          <p:nvPr>
            <p:ph idx="1"/>
          </p:nvPr>
        </p:nvSpPr>
        <p:spPr/>
        <p:txBody>
          <a:bodyPr>
            <a:normAutofit lnSpcReduction="10000"/>
          </a:bodyPr>
          <a:lstStyle/>
          <a:p>
            <a:r>
              <a:rPr lang="en-US" dirty="0">
                <a:solidFill>
                  <a:schemeClr val="bg1"/>
                </a:solidFill>
              </a:rPr>
              <a:t>Northern </a:t>
            </a:r>
            <a:r>
              <a:rPr lang="en-US" dirty="0">
                <a:solidFill>
                  <a:srgbClr val="FFFF00"/>
                </a:solidFill>
              </a:rPr>
              <a:t>slaves worked in numerous different crafts and industries </a:t>
            </a:r>
          </a:p>
          <a:p>
            <a:endParaRPr lang="en-US" dirty="0">
              <a:solidFill>
                <a:srgbClr val="FFFF00"/>
              </a:solidFill>
            </a:endParaRPr>
          </a:p>
          <a:p>
            <a:r>
              <a:rPr lang="en-US" dirty="0">
                <a:solidFill>
                  <a:schemeClr val="bg1"/>
                </a:solidFill>
              </a:rPr>
              <a:t>There are records of slaves working in masonry, shipbuilding, farming, lumber, goldsmiths, etc. </a:t>
            </a:r>
          </a:p>
          <a:p>
            <a:endParaRPr lang="en-US" dirty="0">
              <a:solidFill>
                <a:schemeClr val="bg1"/>
              </a:solidFill>
            </a:endParaRPr>
          </a:p>
          <a:p>
            <a:r>
              <a:rPr lang="en-US" dirty="0">
                <a:solidFill>
                  <a:schemeClr val="bg1"/>
                </a:solidFill>
              </a:rPr>
              <a:t>Often times slave owners and slaves would work with </a:t>
            </a:r>
            <a:r>
              <a:rPr lang="en-US" dirty="0" err="1">
                <a:solidFill>
                  <a:schemeClr val="bg1"/>
                </a:solidFill>
              </a:rPr>
              <a:t>oneanother</a:t>
            </a:r>
            <a:r>
              <a:rPr lang="en-US" dirty="0">
                <a:solidFill>
                  <a:schemeClr val="bg1"/>
                </a:solidFill>
              </a:rPr>
              <a:t> </a:t>
            </a:r>
          </a:p>
        </p:txBody>
      </p:sp>
    </p:spTree>
    <p:extLst>
      <p:ext uri="{BB962C8B-B14F-4D97-AF65-F5344CB8AC3E}">
        <p14:creationId xmlns:p14="http://schemas.microsoft.com/office/powerpoint/2010/main" val="127702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Northern Slavery</a:t>
            </a:r>
            <a:endParaRPr lang="en-US" dirty="0"/>
          </a:p>
        </p:txBody>
      </p:sp>
      <p:sp>
        <p:nvSpPr>
          <p:cNvPr id="3" name="Content Placeholder 2"/>
          <p:cNvSpPr>
            <a:spLocks noGrp="1"/>
          </p:cNvSpPr>
          <p:nvPr>
            <p:ph idx="1"/>
          </p:nvPr>
        </p:nvSpPr>
        <p:spPr/>
        <p:txBody>
          <a:bodyPr>
            <a:normAutofit lnSpcReduction="10000"/>
          </a:bodyPr>
          <a:lstStyle/>
          <a:p>
            <a:r>
              <a:rPr lang="en-US" dirty="0">
                <a:solidFill>
                  <a:srgbClr val="FFFF00"/>
                </a:solidFill>
              </a:rPr>
              <a:t>Slavery was legalized in Northern colonies before any Southern colony</a:t>
            </a:r>
          </a:p>
          <a:p>
            <a:endParaRPr lang="en-US" dirty="0">
              <a:solidFill>
                <a:srgbClr val="FFFF00"/>
              </a:solidFill>
            </a:endParaRPr>
          </a:p>
          <a:p>
            <a:r>
              <a:rPr lang="en-US" dirty="0">
                <a:solidFill>
                  <a:schemeClr val="bg1"/>
                </a:solidFill>
              </a:rPr>
              <a:t>Massachusetts was the first colony to pass a law allowing slavery</a:t>
            </a:r>
          </a:p>
          <a:p>
            <a:endParaRPr lang="en-US" dirty="0">
              <a:solidFill>
                <a:schemeClr val="bg1"/>
              </a:solidFill>
            </a:endParaRPr>
          </a:p>
          <a:p>
            <a:r>
              <a:rPr lang="en-US" dirty="0">
                <a:solidFill>
                  <a:schemeClr val="bg1"/>
                </a:solidFill>
              </a:rPr>
              <a:t>In 1641 the Massachusetts Bay Colony permitted slavery when the “Bodies of Liberties” was passed</a:t>
            </a:r>
          </a:p>
          <a:p>
            <a:endParaRPr lang="en-US" dirty="0">
              <a:solidFill>
                <a:schemeClr val="bg1"/>
              </a:solidFill>
            </a:endParaRPr>
          </a:p>
        </p:txBody>
      </p:sp>
    </p:spTree>
    <p:extLst>
      <p:ext uri="{BB962C8B-B14F-4D97-AF65-F5344CB8AC3E}">
        <p14:creationId xmlns:p14="http://schemas.microsoft.com/office/powerpoint/2010/main" val="165109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Northern Slavery</a:t>
            </a:r>
            <a:endParaRPr lang="en-US" dirty="0"/>
          </a:p>
        </p:txBody>
      </p:sp>
      <p:sp>
        <p:nvSpPr>
          <p:cNvPr id="3" name="Content Placeholder 2"/>
          <p:cNvSpPr>
            <a:spLocks noGrp="1"/>
          </p:cNvSpPr>
          <p:nvPr>
            <p:ph idx="1"/>
          </p:nvPr>
        </p:nvSpPr>
        <p:spPr/>
        <p:txBody>
          <a:bodyPr>
            <a:normAutofit fontScale="92500" lnSpcReduction="20000"/>
          </a:bodyPr>
          <a:lstStyle/>
          <a:p>
            <a:r>
              <a:rPr lang="en-US" dirty="0">
                <a:solidFill>
                  <a:schemeClr val="bg1"/>
                </a:solidFill>
              </a:rPr>
              <a:t>Plymouth and Connecticut allowed slavery in 1643</a:t>
            </a:r>
          </a:p>
          <a:p>
            <a:pPr marL="0" indent="0">
              <a:buNone/>
            </a:pPr>
            <a:endParaRPr lang="en-US" dirty="0">
              <a:solidFill>
                <a:schemeClr val="bg1"/>
              </a:solidFill>
            </a:endParaRPr>
          </a:p>
          <a:p>
            <a:r>
              <a:rPr lang="en-US" dirty="0">
                <a:solidFill>
                  <a:schemeClr val="bg1"/>
                </a:solidFill>
              </a:rPr>
              <a:t>Rhode Island allowed slavery in 1652</a:t>
            </a:r>
          </a:p>
          <a:p>
            <a:endParaRPr lang="en-US" dirty="0">
              <a:solidFill>
                <a:schemeClr val="bg1"/>
              </a:solidFill>
            </a:endParaRPr>
          </a:p>
          <a:p>
            <a:r>
              <a:rPr lang="en-US" dirty="0">
                <a:solidFill>
                  <a:schemeClr val="bg1"/>
                </a:solidFill>
              </a:rPr>
              <a:t>New York and New Jersey allowed slavery in the 1660’s</a:t>
            </a:r>
          </a:p>
          <a:p>
            <a:endParaRPr lang="en-US" dirty="0">
              <a:solidFill>
                <a:schemeClr val="bg1"/>
              </a:solidFill>
            </a:endParaRPr>
          </a:p>
          <a:p>
            <a:r>
              <a:rPr lang="en-US" dirty="0">
                <a:solidFill>
                  <a:schemeClr val="bg1"/>
                </a:solidFill>
              </a:rPr>
              <a:t>Pennsylvania allowed slavery in 1700</a:t>
            </a:r>
          </a:p>
          <a:p>
            <a:pPr lvl="1"/>
            <a:r>
              <a:rPr lang="en-US" dirty="0">
                <a:solidFill>
                  <a:schemeClr val="bg1"/>
                </a:solidFill>
              </a:rPr>
              <a:t>Only 18 years after its formation </a:t>
            </a:r>
          </a:p>
          <a:p>
            <a:endParaRPr lang="en-US" dirty="0"/>
          </a:p>
        </p:txBody>
      </p:sp>
    </p:spTree>
    <p:extLst>
      <p:ext uri="{BB962C8B-B14F-4D97-AF65-F5344CB8AC3E}">
        <p14:creationId xmlns:p14="http://schemas.microsoft.com/office/powerpoint/2010/main" val="169393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Interactive Notebook Set Up</a:t>
            </a:r>
          </a:p>
        </p:txBody>
      </p:sp>
      <p:sp>
        <p:nvSpPr>
          <p:cNvPr id="3" name="Content Placeholder 2"/>
          <p:cNvSpPr>
            <a:spLocks noGrp="1"/>
          </p:cNvSpPr>
          <p:nvPr>
            <p:ph idx="1"/>
          </p:nvPr>
        </p:nvSpPr>
        <p:spPr/>
        <p:txBody>
          <a:bodyPr/>
          <a:lstStyle/>
          <a:p>
            <a:r>
              <a:rPr lang="en-US" dirty="0" smtClean="0">
                <a:solidFill>
                  <a:srgbClr val="FFFF00"/>
                </a:solidFill>
              </a:rPr>
              <a:t>8/30/2018</a:t>
            </a:r>
            <a:endParaRPr lang="en-US" dirty="0">
              <a:solidFill>
                <a:srgbClr val="FFFF00"/>
              </a:solidFill>
            </a:endParaRPr>
          </a:p>
          <a:p>
            <a:r>
              <a:rPr lang="en-US" dirty="0">
                <a:solidFill>
                  <a:srgbClr val="FFFF00"/>
                </a:solidFill>
              </a:rPr>
              <a:t>Slavery in the Colonies</a:t>
            </a:r>
          </a:p>
          <a:p>
            <a:r>
              <a:rPr lang="en-US" dirty="0">
                <a:solidFill>
                  <a:schemeClr val="bg1"/>
                </a:solidFill>
              </a:rPr>
              <a:t>This will be on one page</a:t>
            </a:r>
          </a:p>
        </p:txBody>
      </p:sp>
    </p:spTree>
    <p:extLst>
      <p:ext uri="{BB962C8B-B14F-4D97-AF65-F5344CB8AC3E}">
        <p14:creationId xmlns:p14="http://schemas.microsoft.com/office/powerpoint/2010/main" val="2660354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Northern Slavery</a:t>
            </a:r>
            <a:endParaRPr lang="en-US" dirty="0"/>
          </a:p>
        </p:txBody>
      </p:sp>
      <p:sp>
        <p:nvSpPr>
          <p:cNvPr id="3" name="Content Placeholder 2"/>
          <p:cNvSpPr>
            <a:spLocks noGrp="1"/>
          </p:cNvSpPr>
          <p:nvPr>
            <p:ph idx="1"/>
          </p:nvPr>
        </p:nvSpPr>
        <p:spPr>
          <a:xfrm>
            <a:off x="457200" y="1600200"/>
            <a:ext cx="8382000" cy="4525963"/>
          </a:xfrm>
        </p:spPr>
        <p:txBody>
          <a:bodyPr>
            <a:normAutofit lnSpcReduction="10000"/>
          </a:bodyPr>
          <a:lstStyle/>
          <a:p>
            <a:r>
              <a:rPr lang="en-US" dirty="0">
                <a:solidFill>
                  <a:schemeClr val="bg1"/>
                </a:solidFill>
              </a:rPr>
              <a:t>Most </a:t>
            </a:r>
            <a:r>
              <a:rPr lang="en-US" dirty="0">
                <a:solidFill>
                  <a:srgbClr val="FFFF00"/>
                </a:solidFill>
              </a:rPr>
              <a:t>Northern slaves tended to work in urban environments </a:t>
            </a:r>
          </a:p>
          <a:p>
            <a:endParaRPr lang="en-US" dirty="0">
              <a:solidFill>
                <a:srgbClr val="FFFF00"/>
              </a:solidFill>
            </a:endParaRPr>
          </a:p>
          <a:p>
            <a:r>
              <a:rPr lang="en-US" dirty="0">
                <a:solidFill>
                  <a:schemeClr val="bg1"/>
                </a:solidFill>
              </a:rPr>
              <a:t>This is because Northern colonies did not lend themselves to large plantations because of climate as well as geography</a:t>
            </a:r>
          </a:p>
          <a:p>
            <a:endParaRPr lang="en-US" dirty="0">
              <a:solidFill>
                <a:schemeClr val="bg1"/>
              </a:solidFill>
            </a:endParaRPr>
          </a:p>
          <a:p>
            <a:r>
              <a:rPr lang="en-US" dirty="0">
                <a:solidFill>
                  <a:srgbClr val="FFFF00"/>
                </a:solidFill>
              </a:rPr>
              <a:t>Most slave owning families would own around 2 slaves </a:t>
            </a:r>
          </a:p>
        </p:txBody>
      </p:sp>
    </p:spTree>
    <p:extLst>
      <p:ext uri="{BB962C8B-B14F-4D97-AF65-F5344CB8AC3E}">
        <p14:creationId xmlns:p14="http://schemas.microsoft.com/office/powerpoint/2010/main" val="238864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Maps comparing geography and climate of colonial reg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42" y="152400"/>
            <a:ext cx="8433363" cy="6453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195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a:solidFill>
                  <a:schemeClr val="bg1"/>
                </a:solidFill>
              </a:rPr>
              <a:t>Historian Edgar J. McManus’ view on the social status of Northern Slavery</a:t>
            </a:r>
          </a:p>
        </p:txBody>
      </p:sp>
      <p:sp>
        <p:nvSpPr>
          <p:cNvPr id="3" name="Content Placeholder 2"/>
          <p:cNvSpPr>
            <a:spLocks noGrp="1"/>
          </p:cNvSpPr>
          <p:nvPr>
            <p:ph idx="1"/>
          </p:nvPr>
        </p:nvSpPr>
        <p:spPr>
          <a:xfrm>
            <a:off x="0" y="1143000"/>
            <a:ext cx="9144000" cy="5562600"/>
          </a:xfrm>
        </p:spPr>
        <p:txBody>
          <a:bodyPr>
            <a:noAutofit/>
          </a:bodyPr>
          <a:lstStyle/>
          <a:p>
            <a:r>
              <a:rPr lang="en-US" sz="2800" b="1" i="1" dirty="0">
                <a:solidFill>
                  <a:schemeClr val="bg1"/>
                </a:solidFill>
              </a:rPr>
              <a:t>Slaveholding reflected social as well as economic standing, for in colonial times servants and retainers were visible symbols of rank and distinction. The leading families of Massachusetts and Connecticut used slaves as domestic servants, and in Rhode Island, no prominent household was complete without a large staff of black retainers. New York's rural gentry regarded the possession of black coachmen and footmen as an unmistakable sign of social standing. In Boston, Philadelphia, and New York the mercantile elite kept retinues of household slaves. Their example was followed by tradesmen and small retailers until most houses of substance had at least one or two domestics</a:t>
            </a:r>
            <a:endParaRPr lang="en-US" sz="2800" b="1" dirty="0">
              <a:solidFill>
                <a:schemeClr val="bg1"/>
              </a:solidFill>
            </a:endParaRPr>
          </a:p>
        </p:txBody>
      </p:sp>
    </p:spTree>
    <p:extLst>
      <p:ext uri="{BB962C8B-B14F-4D97-AF65-F5344CB8AC3E}">
        <p14:creationId xmlns:p14="http://schemas.microsoft.com/office/powerpoint/2010/main" val="304297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Northern Slavery</a:t>
            </a:r>
            <a:endParaRPr lang="en-US" dirty="0"/>
          </a:p>
        </p:txBody>
      </p:sp>
      <p:sp>
        <p:nvSpPr>
          <p:cNvPr id="3" name="Content Placeholder 2"/>
          <p:cNvSpPr>
            <a:spLocks noGrp="1"/>
          </p:cNvSpPr>
          <p:nvPr>
            <p:ph idx="1"/>
          </p:nvPr>
        </p:nvSpPr>
        <p:spPr/>
        <p:txBody>
          <a:bodyPr/>
          <a:lstStyle/>
          <a:p>
            <a:r>
              <a:rPr lang="en-US" dirty="0">
                <a:solidFill>
                  <a:schemeClr val="bg1"/>
                </a:solidFill>
              </a:rPr>
              <a:t>In many Northern colonies </a:t>
            </a:r>
            <a:r>
              <a:rPr lang="en-US" dirty="0">
                <a:solidFill>
                  <a:srgbClr val="FFFF00"/>
                </a:solidFill>
              </a:rPr>
              <a:t>owning slaves was a status symbol</a:t>
            </a:r>
            <a:r>
              <a:rPr lang="en-US" dirty="0">
                <a:solidFill>
                  <a:schemeClr val="bg1"/>
                </a:solidFill>
              </a:rPr>
              <a:t> as much as an economic investment</a:t>
            </a:r>
          </a:p>
          <a:p>
            <a:endParaRPr lang="en-US" dirty="0">
              <a:solidFill>
                <a:schemeClr val="bg1"/>
              </a:solidFill>
            </a:endParaRPr>
          </a:p>
          <a:p>
            <a:r>
              <a:rPr lang="en-US" dirty="0">
                <a:solidFill>
                  <a:schemeClr val="bg1"/>
                </a:solidFill>
              </a:rPr>
              <a:t>There are numerous examples of Northern slave owners discussing owning black servants, valets, and coachmen as a symbol of their wealth and status</a:t>
            </a:r>
          </a:p>
          <a:p>
            <a:endParaRPr lang="en-US" dirty="0">
              <a:solidFill>
                <a:schemeClr val="bg1"/>
              </a:solidFill>
            </a:endParaRPr>
          </a:p>
        </p:txBody>
      </p:sp>
    </p:spTree>
    <p:extLst>
      <p:ext uri="{BB962C8B-B14F-4D97-AF65-F5344CB8AC3E}">
        <p14:creationId xmlns:p14="http://schemas.microsoft.com/office/powerpoint/2010/main" val="155966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1149066112"/>
              </p:ext>
            </p:extLst>
          </p:nvPr>
        </p:nvGraphicFramePr>
        <p:xfrm>
          <a:off x="-259715" y="-41910"/>
          <a:ext cx="9663430" cy="6941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1835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Respond to the Following Questions</a:t>
            </a:r>
          </a:p>
        </p:txBody>
      </p:sp>
      <p:sp>
        <p:nvSpPr>
          <p:cNvPr id="3" name="Content Placeholder 2"/>
          <p:cNvSpPr>
            <a:spLocks noGrp="1"/>
          </p:cNvSpPr>
          <p:nvPr>
            <p:ph idx="1"/>
          </p:nvPr>
        </p:nvSpPr>
        <p:spPr/>
        <p:txBody>
          <a:bodyPr>
            <a:normAutofit lnSpcReduction="10000"/>
          </a:bodyPr>
          <a:lstStyle/>
          <a:p>
            <a:r>
              <a:rPr lang="en-US" dirty="0">
                <a:solidFill>
                  <a:schemeClr val="bg1"/>
                </a:solidFill>
              </a:rPr>
              <a:t>On a half sheet of paper answer the following questions:</a:t>
            </a:r>
          </a:p>
          <a:p>
            <a:endParaRPr lang="en-US" dirty="0">
              <a:solidFill>
                <a:schemeClr val="bg1"/>
              </a:solidFill>
            </a:endParaRPr>
          </a:p>
          <a:p>
            <a:r>
              <a:rPr lang="en-US" dirty="0">
                <a:solidFill>
                  <a:schemeClr val="bg1"/>
                </a:solidFill>
              </a:rPr>
              <a:t>How does the quote from McManus demonstrate owning slaves as a status symbol in the North?</a:t>
            </a:r>
          </a:p>
          <a:p>
            <a:endParaRPr lang="en-US" dirty="0">
              <a:solidFill>
                <a:schemeClr val="bg1"/>
              </a:solidFill>
            </a:endParaRPr>
          </a:p>
          <a:p>
            <a:r>
              <a:rPr lang="en-US" dirty="0">
                <a:solidFill>
                  <a:schemeClr val="bg1"/>
                </a:solidFill>
              </a:rPr>
              <a:t>In what ways was slavery different in the Northern and Southern Colonies?</a:t>
            </a:r>
          </a:p>
        </p:txBody>
      </p:sp>
    </p:spTree>
    <p:extLst>
      <p:ext uri="{BB962C8B-B14F-4D97-AF65-F5344CB8AC3E}">
        <p14:creationId xmlns:p14="http://schemas.microsoft.com/office/powerpoint/2010/main" val="243714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Regional Slavery </a:t>
            </a:r>
            <a:r>
              <a:rPr lang="en-US" dirty="0" err="1">
                <a:solidFill>
                  <a:srgbClr val="FFFF00"/>
                </a:solidFill>
              </a:rPr>
              <a:t>Bellwork</a:t>
            </a:r>
            <a:endParaRPr lang="en-US" dirty="0">
              <a:solidFill>
                <a:srgbClr val="FFFF00"/>
              </a:solidFill>
            </a:endParaRPr>
          </a:p>
        </p:txBody>
      </p:sp>
      <p:sp>
        <p:nvSpPr>
          <p:cNvPr id="3" name="Content Placeholder 2"/>
          <p:cNvSpPr>
            <a:spLocks noGrp="1"/>
          </p:cNvSpPr>
          <p:nvPr>
            <p:ph idx="1"/>
          </p:nvPr>
        </p:nvSpPr>
        <p:spPr/>
        <p:txBody>
          <a:bodyPr/>
          <a:lstStyle/>
          <a:p>
            <a:r>
              <a:rPr lang="en-US" dirty="0">
                <a:solidFill>
                  <a:schemeClr val="bg1"/>
                </a:solidFill>
              </a:rPr>
              <a:t>By 1700 the South became a _____________</a:t>
            </a:r>
          </a:p>
          <a:p>
            <a:r>
              <a:rPr lang="en-US" dirty="0">
                <a:solidFill>
                  <a:srgbClr val="FFFF00"/>
                </a:solidFill>
              </a:rPr>
              <a:t>Slave Society</a:t>
            </a:r>
          </a:p>
          <a:p>
            <a:endParaRPr lang="en-US" dirty="0">
              <a:solidFill>
                <a:schemeClr val="bg1"/>
              </a:solidFill>
            </a:endParaRPr>
          </a:p>
          <a:p>
            <a:r>
              <a:rPr lang="en-US" dirty="0">
                <a:solidFill>
                  <a:schemeClr val="bg1"/>
                </a:solidFill>
              </a:rPr>
              <a:t>Why did slave owners provide some medical care/treatment for enslaved people?</a:t>
            </a:r>
          </a:p>
          <a:p>
            <a:r>
              <a:rPr lang="en-US" dirty="0">
                <a:solidFill>
                  <a:srgbClr val="FFFF00"/>
                </a:solidFill>
              </a:rPr>
              <a:t>Protect their investment, make sure people can work</a:t>
            </a:r>
          </a:p>
        </p:txBody>
      </p:sp>
    </p:spTree>
    <p:extLst>
      <p:ext uri="{BB962C8B-B14F-4D97-AF65-F5344CB8AC3E}">
        <p14:creationId xmlns:p14="http://schemas.microsoft.com/office/powerpoint/2010/main" val="10979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Objective</a:t>
            </a:r>
          </a:p>
        </p:txBody>
      </p:sp>
      <p:sp>
        <p:nvSpPr>
          <p:cNvPr id="3" name="Content Placeholder 2"/>
          <p:cNvSpPr>
            <a:spLocks noGrp="1"/>
          </p:cNvSpPr>
          <p:nvPr>
            <p:ph idx="1"/>
          </p:nvPr>
        </p:nvSpPr>
        <p:spPr/>
        <p:txBody>
          <a:bodyPr/>
          <a:lstStyle/>
          <a:p>
            <a:r>
              <a:rPr lang="en-US" dirty="0">
                <a:solidFill>
                  <a:srgbClr val="FFFF00"/>
                </a:solidFill>
              </a:rPr>
              <a:t>WWBAT: Introduce and discuss the similarities and differences in the regional slavery</a:t>
            </a:r>
          </a:p>
          <a:p>
            <a:endParaRPr lang="en-US" dirty="0">
              <a:solidFill>
                <a:srgbClr val="FFFF00"/>
              </a:solidFill>
            </a:endParaRPr>
          </a:p>
        </p:txBody>
      </p:sp>
    </p:spTree>
    <p:extLst>
      <p:ext uri="{BB962C8B-B14F-4D97-AF65-F5344CB8AC3E}">
        <p14:creationId xmlns:p14="http://schemas.microsoft.com/office/powerpoint/2010/main" val="2721627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Regional Slavery </a:t>
            </a:r>
            <a:r>
              <a:rPr lang="en-US" dirty="0" err="1">
                <a:solidFill>
                  <a:srgbClr val="FFFF00"/>
                </a:solidFill>
              </a:rPr>
              <a:t>Bellwork</a:t>
            </a:r>
            <a:endParaRPr lang="en-US" dirty="0">
              <a:solidFill>
                <a:srgbClr val="FFFF00"/>
              </a:solidFill>
            </a:endParaRPr>
          </a:p>
        </p:txBody>
      </p:sp>
      <p:sp>
        <p:nvSpPr>
          <p:cNvPr id="3" name="Content Placeholder 2"/>
          <p:cNvSpPr>
            <a:spLocks noGrp="1"/>
          </p:cNvSpPr>
          <p:nvPr>
            <p:ph idx="1"/>
          </p:nvPr>
        </p:nvSpPr>
        <p:spPr/>
        <p:txBody>
          <a:bodyPr/>
          <a:lstStyle/>
          <a:p>
            <a:r>
              <a:rPr lang="en-US" dirty="0">
                <a:solidFill>
                  <a:schemeClr val="bg1"/>
                </a:solidFill>
              </a:rPr>
              <a:t>Why did people tend to own slaves in the Northern Colonies?</a:t>
            </a:r>
          </a:p>
          <a:p>
            <a:r>
              <a:rPr lang="en-US" dirty="0">
                <a:solidFill>
                  <a:srgbClr val="FFFF00"/>
                </a:solidFill>
              </a:rPr>
              <a:t>As a social status symbol</a:t>
            </a:r>
          </a:p>
          <a:p>
            <a:endParaRPr lang="en-US" dirty="0">
              <a:solidFill>
                <a:schemeClr val="bg1"/>
              </a:solidFill>
            </a:endParaRPr>
          </a:p>
          <a:p>
            <a:r>
              <a:rPr lang="en-US" dirty="0">
                <a:solidFill>
                  <a:schemeClr val="bg1"/>
                </a:solidFill>
              </a:rPr>
              <a:t>Why did conditions get worse for enslaved people in the Southern Colonies?</a:t>
            </a:r>
          </a:p>
          <a:p>
            <a:r>
              <a:rPr lang="en-US" dirty="0">
                <a:solidFill>
                  <a:srgbClr val="FFFF00"/>
                </a:solidFill>
              </a:rPr>
              <a:t>Slave Codes</a:t>
            </a:r>
          </a:p>
        </p:txBody>
      </p:sp>
    </p:spTree>
    <p:extLst>
      <p:ext uri="{BB962C8B-B14F-4D97-AF65-F5344CB8AC3E}">
        <p14:creationId xmlns:p14="http://schemas.microsoft.com/office/powerpoint/2010/main" val="411497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140"/>
            <a:ext cx="4572000" cy="678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72000" y="46630"/>
            <a:ext cx="4572000" cy="678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 y="59140"/>
            <a:ext cx="2971800" cy="369332"/>
          </a:xfrm>
          <a:prstGeom prst="rect">
            <a:avLst/>
          </a:prstGeom>
          <a:noFill/>
        </p:spPr>
        <p:txBody>
          <a:bodyPr wrap="square" rtlCol="0">
            <a:spAutoFit/>
          </a:bodyPr>
          <a:lstStyle/>
          <a:p>
            <a:pPr algn="ctr"/>
            <a:r>
              <a:rPr lang="en-US" dirty="0">
                <a:solidFill>
                  <a:schemeClr val="bg1"/>
                </a:solidFill>
              </a:rPr>
              <a:t>Southern Slavery</a:t>
            </a:r>
          </a:p>
        </p:txBody>
      </p:sp>
      <p:sp>
        <p:nvSpPr>
          <p:cNvPr id="6" name="TextBox 5"/>
          <p:cNvSpPr txBox="1"/>
          <p:nvPr/>
        </p:nvSpPr>
        <p:spPr>
          <a:xfrm>
            <a:off x="5029200" y="59140"/>
            <a:ext cx="2971800" cy="369332"/>
          </a:xfrm>
          <a:prstGeom prst="rect">
            <a:avLst/>
          </a:prstGeom>
          <a:noFill/>
        </p:spPr>
        <p:txBody>
          <a:bodyPr wrap="square" rtlCol="0">
            <a:spAutoFit/>
          </a:bodyPr>
          <a:lstStyle/>
          <a:p>
            <a:pPr algn="ctr"/>
            <a:r>
              <a:rPr lang="en-US" dirty="0">
                <a:solidFill>
                  <a:schemeClr val="bg1"/>
                </a:solidFill>
              </a:rPr>
              <a:t>Northern Slavery</a:t>
            </a:r>
          </a:p>
        </p:txBody>
      </p:sp>
    </p:spTree>
    <p:extLst>
      <p:ext uri="{BB962C8B-B14F-4D97-AF65-F5344CB8AC3E}">
        <p14:creationId xmlns:p14="http://schemas.microsoft.com/office/powerpoint/2010/main" val="1914366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Southern Slavery</a:t>
            </a:r>
            <a:endParaRPr lang="en-US" dirty="0"/>
          </a:p>
        </p:txBody>
      </p:sp>
      <p:sp>
        <p:nvSpPr>
          <p:cNvPr id="3" name="Content Placeholder 2"/>
          <p:cNvSpPr>
            <a:spLocks noGrp="1"/>
          </p:cNvSpPr>
          <p:nvPr>
            <p:ph idx="1"/>
          </p:nvPr>
        </p:nvSpPr>
        <p:spPr>
          <a:xfrm>
            <a:off x="457200" y="1600200"/>
            <a:ext cx="8305800" cy="4876800"/>
          </a:xfrm>
        </p:spPr>
        <p:txBody>
          <a:bodyPr>
            <a:normAutofit/>
          </a:bodyPr>
          <a:lstStyle/>
          <a:p>
            <a:r>
              <a:rPr lang="en-US" dirty="0" smtClean="0">
                <a:solidFill>
                  <a:schemeClr val="bg1"/>
                </a:solidFill>
              </a:rPr>
              <a:t>The Southern </a:t>
            </a:r>
            <a:r>
              <a:rPr lang="en-US" dirty="0" smtClean="0">
                <a:solidFill>
                  <a:srgbClr val="FFFF00"/>
                </a:solidFill>
              </a:rPr>
              <a:t>economy was almost ENTIRELY based on agriculture </a:t>
            </a:r>
          </a:p>
          <a:p>
            <a:endParaRPr lang="en-US" dirty="0">
              <a:solidFill>
                <a:srgbClr val="FFFF00"/>
              </a:solidFill>
            </a:endParaRPr>
          </a:p>
          <a:p>
            <a:r>
              <a:rPr lang="en-US" dirty="0" smtClean="0">
                <a:solidFill>
                  <a:schemeClr val="bg1"/>
                </a:solidFill>
              </a:rPr>
              <a:t>Small farms and large plantations </a:t>
            </a:r>
            <a:r>
              <a:rPr lang="en-US" dirty="0" smtClean="0">
                <a:solidFill>
                  <a:srgbClr val="FFFF00"/>
                </a:solidFill>
              </a:rPr>
              <a:t>grew:</a:t>
            </a:r>
          </a:p>
          <a:p>
            <a:pPr lvl="1"/>
            <a:r>
              <a:rPr lang="en-US" dirty="0" smtClean="0">
                <a:solidFill>
                  <a:srgbClr val="FFFF00"/>
                </a:solidFill>
              </a:rPr>
              <a:t>Corn</a:t>
            </a:r>
          </a:p>
          <a:p>
            <a:pPr lvl="1"/>
            <a:r>
              <a:rPr lang="en-US" dirty="0" smtClean="0">
                <a:solidFill>
                  <a:srgbClr val="FFFF00"/>
                </a:solidFill>
              </a:rPr>
              <a:t>Wheat</a:t>
            </a:r>
          </a:p>
          <a:p>
            <a:pPr lvl="1"/>
            <a:r>
              <a:rPr lang="en-US" dirty="0" smtClean="0">
                <a:solidFill>
                  <a:srgbClr val="FFFF00"/>
                </a:solidFill>
              </a:rPr>
              <a:t>Tobacco</a:t>
            </a:r>
          </a:p>
          <a:p>
            <a:pPr lvl="1"/>
            <a:r>
              <a:rPr lang="en-US" dirty="0" smtClean="0">
                <a:solidFill>
                  <a:srgbClr val="FFFF00"/>
                </a:solidFill>
              </a:rPr>
              <a:t>Cotton </a:t>
            </a:r>
            <a:endParaRPr lang="en-US" dirty="0">
              <a:solidFill>
                <a:schemeClr val="bg1"/>
              </a:solidFill>
            </a:endParaRPr>
          </a:p>
        </p:txBody>
      </p:sp>
    </p:spTree>
    <p:extLst>
      <p:ext uri="{BB962C8B-B14F-4D97-AF65-F5344CB8AC3E}">
        <p14:creationId xmlns:p14="http://schemas.microsoft.com/office/powerpoint/2010/main" val="3508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Southern Slavery</a:t>
            </a:r>
            <a:endParaRPr lang="en-US" dirty="0"/>
          </a:p>
        </p:txBody>
      </p:sp>
      <p:sp>
        <p:nvSpPr>
          <p:cNvPr id="3" name="Content Placeholder 2"/>
          <p:cNvSpPr>
            <a:spLocks noGrp="1"/>
          </p:cNvSpPr>
          <p:nvPr>
            <p:ph idx="1"/>
          </p:nvPr>
        </p:nvSpPr>
        <p:spPr/>
        <p:txBody>
          <a:bodyPr>
            <a:normAutofit lnSpcReduction="10000"/>
          </a:bodyPr>
          <a:lstStyle/>
          <a:p>
            <a:r>
              <a:rPr lang="en-US" dirty="0">
                <a:solidFill>
                  <a:srgbClr val="FFFF00"/>
                </a:solidFill>
              </a:rPr>
              <a:t>Slaves </a:t>
            </a:r>
            <a:r>
              <a:rPr lang="en-US" dirty="0">
                <a:solidFill>
                  <a:schemeClr val="bg1"/>
                </a:solidFill>
              </a:rPr>
              <a:t>in the Southern colonies </a:t>
            </a:r>
            <a:r>
              <a:rPr lang="en-US" dirty="0">
                <a:solidFill>
                  <a:srgbClr val="FFFF00"/>
                </a:solidFill>
              </a:rPr>
              <a:t>worked primarily </a:t>
            </a:r>
            <a:r>
              <a:rPr lang="en-US" dirty="0" smtClean="0">
                <a:solidFill>
                  <a:srgbClr val="FFFF00"/>
                </a:solidFill>
              </a:rPr>
              <a:t>on small farms and </a:t>
            </a:r>
            <a:r>
              <a:rPr lang="en-US" dirty="0">
                <a:solidFill>
                  <a:srgbClr val="FFFF00"/>
                </a:solidFill>
              </a:rPr>
              <a:t>plantations</a:t>
            </a:r>
          </a:p>
          <a:p>
            <a:endParaRPr lang="en-US" dirty="0">
              <a:solidFill>
                <a:srgbClr val="FFFF00"/>
              </a:solidFill>
            </a:endParaRPr>
          </a:p>
          <a:p>
            <a:r>
              <a:rPr lang="en-US" dirty="0">
                <a:solidFill>
                  <a:schemeClr val="bg1"/>
                </a:solidFill>
              </a:rPr>
              <a:t>This kind of field work was extremely labor intensive</a:t>
            </a:r>
          </a:p>
          <a:p>
            <a:endParaRPr lang="en-US" dirty="0">
              <a:solidFill>
                <a:schemeClr val="bg1"/>
              </a:solidFill>
            </a:endParaRPr>
          </a:p>
          <a:p>
            <a:r>
              <a:rPr lang="en-US" dirty="0">
                <a:solidFill>
                  <a:schemeClr val="bg1"/>
                </a:solidFill>
              </a:rPr>
              <a:t>Plantations owners often relied on large numbers of slaves to work their large land holding </a:t>
            </a:r>
          </a:p>
        </p:txBody>
      </p:sp>
    </p:spTree>
    <p:extLst>
      <p:ext uri="{BB962C8B-B14F-4D97-AF65-F5344CB8AC3E}">
        <p14:creationId xmlns:p14="http://schemas.microsoft.com/office/powerpoint/2010/main" val="411058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Southern Slavery</a:t>
            </a:r>
          </a:p>
        </p:txBody>
      </p:sp>
      <p:sp>
        <p:nvSpPr>
          <p:cNvPr id="3" name="Content Placeholder 2"/>
          <p:cNvSpPr>
            <a:spLocks noGrp="1"/>
          </p:cNvSpPr>
          <p:nvPr>
            <p:ph idx="1"/>
          </p:nvPr>
        </p:nvSpPr>
        <p:spPr/>
        <p:txBody>
          <a:bodyPr/>
          <a:lstStyle/>
          <a:p>
            <a:r>
              <a:rPr lang="en-US" dirty="0">
                <a:solidFill>
                  <a:schemeClr val="bg1"/>
                </a:solidFill>
              </a:rPr>
              <a:t>After the 1670’s the number of slaves in Southern Colonies began to grow rapidly </a:t>
            </a:r>
          </a:p>
          <a:p>
            <a:endParaRPr lang="en-US" dirty="0">
              <a:solidFill>
                <a:srgbClr val="FFFF00"/>
              </a:solidFill>
            </a:endParaRPr>
          </a:p>
          <a:p>
            <a:r>
              <a:rPr lang="en-US" dirty="0">
                <a:solidFill>
                  <a:schemeClr val="bg1"/>
                </a:solidFill>
              </a:rPr>
              <a:t>Eventually</a:t>
            </a:r>
            <a:r>
              <a:rPr lang="en-US" dirty="0">
                <a:solidFill>
                  <a:srgbClr val="FFFF00"/>
                </a:solidFill>
              </a:rPr>
              <a:t> slaves would make up HUGE portions of the </a:t>
            </a:r>
            <a:r>
              <a:rPr lang="en-US" dirty="0">
                <a:solidFill>
                  <a:schemeClr val="bg1"/>
                </a:solidFill>
              </a:rPr>
              <a:t>colonies</a:t>
            </a:r>
            <a:r>
              <a:rPr lang="en-US" dirty="0">
                <a:solidFill>
                  <a:srgbClr val="FFFF00"/>
                </a:solidFill>
              </a:rPr>
              <a:t> population </a:t>
            </a:r>
          </a:p>
          <a:p>
            <a:endParaRPr lang="en-US" dirty="0">
              <a:solidFill>
                <a:srgbClr val="FFFF00"/>
              </a:solidFill>
            </a:endParaRPr>
          </a:p>
          <a:p>
            <a:r>
              <a:rPr lang="en-US" dirty="0">
                <a:solidFill>
                  <a:schemeClr val="bg1"/>
                </a:solidFill>
              </a:rPr>
              <a:t>By 1710 in </a:t>
            </a:r>
            <a:r>
              <a:rPr lang="en-US" dirty="0">
                <a:solidFill>
                  <a:srgbClr val="FFFF00"/>
                </a:solidFill>
              </a:rPr>
              <a:t>Virginia 42% of the population and 23% of Maryland’s population were slaves </a:t>
            </a:r>
          </a:p>
        </p:txBody>
      </p:sp>
    </p:spTree>
    <p:extLst>
      <p:ext uri="{BB962C8B-B14F-4D97-AF65-F5344CB8AC3E}">
        <p14:creationId xmlns:p14="http://schemas.microsoft.com/office/powerpoint/2010/main" val="178836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Southern Plantations</a:t>
            </a:r>
          </a:p>
        </p:txBody>
      </p:sp>
      <p:pic>
        <p:nvPicPr>
          <p:cNvPr id="2050" name="Picture 2" descr="http://3.bp.blogspot.com/-bgUx5xdecog/TcHT1dLylbI/AAAAAAAAAPs/D1n6f2CrT3o/s320/CottonPlan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55" y="1524000"/>
            <a:ext cx="7678511"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01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Southern Slavery</a:t>
            </a:r>
          </a:p>
        </p:txBody>
      </p:sp>
      <p:sp>
        <p:nvSpPr>
          <p:cNvPr id="3" name="Content Placeholder 2"/>
          <p:cNvSpPr>
            <a:spLocks noGrp="1"/>
          </p:cNvSpPr>
          <p:nvPr>
            <p:ph idx="1"/>
          </p:nvPr>
        </p:nvSpPr>
        <p:spPr/>
        <p:txBody>
          <a:bodyPr/>
          <a:lstStyle/>
          <a:p>
            <a:r>
              <a:rPr lang="en-US" dirty="0">
                <a:solidFill>
                  <a:srgbClr val="FFFF00"/>
                </a:solidFill>
              </a:rPr>
              <a:t>Conditions were the worst </a:t>
            </a:r>
            <a:r>
              <a:rPr lang="en-US" dirty="0">
                <a:solidFill>
                  <a:schemeClr val="bg1"/>
                </a:solidFill>
              </a:rPr>
              <a:t>for slaves </a:t>
            </a:r>
            <a:r>
              <a:rPr lang="en-US" dirty="0">
                <a:solidFill>
                  <a:srgbClr val="FFFF00"/>
                </a:solidFill>
              </a:rPr>
              <a:t>in the Southern Colonies</a:t>
            </a:r>
          </a:p>
          <a:p>
            <a:endParaRPr lang="en-US" dirty="0">
              <a:solidFill>
                <a:srgbClr val="FFFF00"/>
              </a:solidFill>
            </a:endParaRPr>
          </a:p>
          <a:p>
            <a:r>
              <a:rPr lang="en-US" dirty="0">
                <a:solidFill>
                  <a:srgbClr val="FFFF00"/>
                </a:solidFill>
              </a:rPr>
              <a:t>Due</a:t>
            </a:r>
            <a:r>
              <a:rPr lang="en-US" dirty="0">
                <a:solidFill>
                  <a:schemeClr val="bg1"/>
                </a:solidFill>
              </a:rPr>
              <a:t> in large part </a:t>
            </a:r>
            <a:r>
              <a:rPr lang="en-US" dirty="0">
                <a:solidFill>
                  <a:srgbClr val="FFFF00"/>
                </a:solidFill>
              </a:rPr>
              <a:t>to</a:t>
            </a:r>
            <a:r>
              <a:rPr lang="en-US" dirty="0">
                <a:solidFill>
                  <a:schemeClr val="bg1"/>
                </a:solidFill>
              </a:rPr>
              <a:t> the introduction of </a:t>
            </a:r>
            <a:r>
              <a:rPr lang="en-US" dirty="0">
                <a:solidFill>
                  <a:srgbClr val="FFFF00"/>
                </a:solidFill>
              </a:rPr>
              <a:t>Slave Codes</a:t>
            </a:r>
          </a:p>
          <a:p>
            <a:endParaRPr lang="en-US" dirty="0">
              <a:solidFill>
                <a:schemeClr val="bg1"/>
              </a:solidFill>
            </a:endParaRPr>
          </a:p>
          <a:p>
            <a:r>
              <a:rPr lang="en-US" dirty="0">
                <a:solidFill>
                  <a:schemeClr val="bg1"/>
                </a:solidFill>
              </a:rPr>
              <a:t>In some colonies it was illegal to free slaves</a:t>
            </a:r>
          </a:p>
        </p:txBody>
      </p:sp>
    </p:spTree>
    <p:extLst>
      <p:ext uri="{BB962C8B-B14F-4D97-AF65-F5344CB8AC3E}">
        <p14:creationId xmlns:p14="http://schemas.microsoft.com/office/powerpoint/2010/main" val="58573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Southern Slavery</a:t>
            </a:r>
            <a:endParaRPr lang="en-US" dirty="0"/>
          </a:p>
        </p:txBody>
      </p:sp>
      <p:sp>
        <p:nvSpPr>
          <p:cNvPr id="3" name="Content Placeholder 2"/>
          <p:cNvSpPr>
            <a:spLocks noGrp="1"/>
          </p:cNvSpPr>
          <p:nvPr>
            <p:ph idx="1"/>
          </p:nvPr>
        </p:nvSpPr>
        <p:spPr/>
        <p:txBody>
          <a:bodyPr>
            <a:normAutofit fontScale="92500" lnSpcReduction="20000"/>
          </a:bodyPr>
          <a:lstStyle/>
          <a:p>
            <a:r>
              <a:rPr lang="en-US" dirty="0">
                <a:solidFill>
                  <a:schemeClr val="bg1"/>
                </a:solidFill>
              </a:rPr>
              <a:t>Because the introduction of slave codes, </a:t>
            </a:r>
            <a:r>
              <a:rPr lang="en-US" dirty="0">
                <a:solidFill>
                  <a:srgbClr val="FFFF00"/>
                </a:solidFill>
              </a:rPr>
              <a:t>slaves </a:t>
            </a:r>
            <a:r>
              <a:rPr lang="en-US" dirty="0">
                <a:solidFill>
                  <a:schemeClr val="bg1"/>
                </a:solidFill>
              </a:rPr>
              <a:t>began to be </a:t>
            </a:r>
            <a:r>
              <a:rPr lang="en-US" dirty="0">
                <a:solidFill>
                  <a:srgbClr val="FFFF00"/>
                </a:solidFill>
              </a:rPr>
              <a:t>viewed </a:t>
            </a:r>
            <a:r>
              <a:rPr lang="en-US" dirty="0">
                <a:solidFill>
                  <a:schemeClr val="bg1"/>
                </a:solidFill>
              </a:rPr>
              <a:t>and treated </a:t>
            </a:r>
            <a:r>
              <a:rPr lang="en-US" dirty="0">
                <a:solidFill>
                  <a:srgbClr val="FFFF00"/>
                </a:solidFill>
              </a:rPr>
              <a:t>as property </a:t>
            </a:r>
          </a:p>
          <a:p>
            <a:endParaRPr lang="en-US" dirty="0">
              <a:solidFill>
                <a:srgbClr val="FFFF00"/>
              </a:solidFill>
            </a:endParaRPr>
          </a:p>
          <a:p>
            <a:r>
              <a:rPr lang="en-US" dirty="0">
                <a:solidFill>
                  <a:schemeClr val="bg1"/>
                </a:solidFill>
              </a:rPr>
              <a:t>This meant that slaves could be used as currency</a:t>
            </a:r>
          </a:p>
          <a:p>
            <a:endParaRPr lang="en-US" dirty="0">
              <a:solidFill>
                <a:schemeClr val="bg1"/>
              </a:solidFill>
            </a:endParaRPr>
          </a:p>
          <a:p>
            <a:r>
              <a:rPr lang="en-US" dirty="0">
                <a:solidFill>
                  <a:schemeClr val="bg1"/>
                </a:solidFill>
              </a:rPr>
              <a:t>Slaves could also be used as collateral to get loans and purchase land </a:t>
            </a:r>
          </a:p>
          <a:p>
            <a:endParaRPr lang="en-US" dirty="0">
              <a:solidFill>
                <a:schemeClr val="bg1"/>
              </a:solidFill>
            </a:endParaRPr>
          </a:p>
          <a:p>
            <a:r>
              <a:rPr lang="en-US" dirty="0">
                <a:solidFill>
                  <a:schemeClr val="bg1"/>
                </a:solidFill>
              </a:rPr>
              <a:t>This also meant that slaves could be sold and traded freely and easily</a:t>
            </a:r>
          </a:p>
          <a:p>
            <a:endParaRPr lang="en-US" dirty="0">
              <a:solidFill>
                <a:srgbClr val="FFFF00"/>
              </a:solidFill>
            </a:endParaRPr>
          </a:p>
          <a:p>
            <a:endParaRPr lang="en-US" dirty="0">
              <a:solidFill>
                <a:schemeClr val="bg1"/>
              </a:solidFill>
            </a:endParaRPr>
          </a:p>
        </p:txBody>
      </p:sp>
    </p:spTree>
    <p:extLst>
      <p:ext uri="{BB962C8B-B14F-4D97-AF65-F5344CB8AC3E}">
        <p14:creationId xmlns:p14="http://schemas.microsoft.com/office/powerpoint/2010/main" val="423101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5979</TotalTime>
  <Words>840</Words>
  <Application>Microsoft Office PowerPoint</Application>
  <PresentationFormat>On-screen Show (4:3)</PresentationFormat>
  <Paragraphs>160</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Objective</vt:lpstr>
      <vt:lpstr>Interactive Notebook Set Up</vt:lpstr>
      <vt:lpstr>PowerPoint Presentation</vt:lpstr>
      <vt:lpstr>Southern Slavery</vt:lpstr>
      <vt:lpstr>Southern Slavery</vt:lpstr>
      <vt:lpstr>Southern Slavery</vt:lpstr>
      <vt:lpstr>Southern Plantations</vt:lpstr>
      <vt:lpstr>Southern Slavery</vt:lpstr>
      <vt:lpstr>Southern Slavery</vt:lpstr>
      <vt:lpstr>Southern Slavery</vt:lpstr>
      <vt:lpstr>Southern Slavery</vt:lpstr>
      <vt:lpstr>Southern Slavery</vt:lpstr>
      <vt:lpstr>Northern Slavery</vt:lpstr>
      <vt:lpstr>The Georges Bank and the Grand Banks</vt:lpstr>
      <vt:lpstr>PowerPoint Presentation</vt:lpstr>
      <vt:lpstr>Northern Slavery</vt:lpstr>
      <vt:lpstr>Northern Slavery</vt:lpstr>
      <vt:lpstr>Northern Slavery</vt:lpstr>
      <vt:lpstr>Northern Slavery</vt:lpstr>
      <vt:lpstr>Northern Slavery</vt:lpstr>
      <vt:lpstr>PowerPoint Presentation</vt:lpstr>
      <vt:lpstr>Historian Edgar J. McManus’ view on the social status of Northern Slavery</vt:lpstr>
      <vt:lpstr>Northern Slavery</vt:lpstr>
      <vt:lpstr>PowerPoint Presentation</vt:lpstr>
      <vt:lpstr>Respond to the Following Questions</vt:lpstr>
      <vt:lpstr>Regional Slavery Bellwork</vt:lpstr>
      <vt:lpstr>Objective</vt:lpstr>
      <vt:lpstr>Regional Slavery Bellwork</vt:lpstr>
    </vt:vector>
  </TitlesOfParts>
  <Company>Tucson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NWTECH</dc:creator>
  <cp:lastModifiedBy>Pfannenstiel, Andrew</cp:lastModifiedBy>
  <cp:revision>113</cp:revision>
  <cp:lastPrinted>2014-09-04T16:22:20Z</cp:lastPrinted>
  <dcterms:created xsi:type="dcterms:W3CDTF">2014-09-02T19:51:39Z</dcterms:created>
  <dcterms:modified xsi:type="dcterms:W3CDTF">2018-08-30T20:00:55Z</dcterms:modified>
</cp:coreProperties>
</file>