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56" r:id="rId2"/>
    <p:sldId id="257" r:id="rId3"/>
    <p:sldId id="285" r:id="rId4"/>
    <p:sldId id="287" r:id="rId5"/>
    <p:sldId id="284" r:id="rId6"/>
    <p:sldId id="288" r:id="rId7"/>
    <p:sldId id="259" r:id="rId8"/>
    <p:sldId id="258" r:id="rId9"/>
    <p:sldId id="262" r:id="rId10"/>
    <p:sldId id="260" r:id="rId11"/>
    <p:sldId id="299" r:id="rId12"/>
    <p:sldId id="261" r:id="rId13"/>
    <p:sldId id="302" r:id="rId14"/>
    <p:sldId id="303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300" r:id="rId31"/>
    <p:sldId id="301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52207D-1A02-41EA-A9DB-DEF3C0DF0364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33854-C316-4B57-8B5F-8DB57E67F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6228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43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3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973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1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0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9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46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8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90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0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11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0C11-229D-4535-A0E1-FB35C9BB50AC}" type="datetimeFigureOut">
              <a:rPr lang="en-US" smtClean="0"/>
              <a:t>9/13/2018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0E0FC-1C34-4B0C-9A80-7D3DA9700D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//upload.wikimedia.org/wikipedia/commons/7/77/Ch%C3%A2teau_de_La_Br%C3%A8de_en_Gironde.jpg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770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rajan Pro" pitchFamily="18" charset="0"/>
              </a:rPr>
              <a:t>Background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2"/>
            <a:ext cx="84582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 Enlightenment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stressed</a:t>
            </a:r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 that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Reason and logic </a:t>
            </a:r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could help better understand the world 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American Revolution would test </a:t>
            </a:r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out many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ideas of </a:t>
            </a:r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Enlightenment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97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74638"/>
            <a:ext cx="6629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rajan Pro" pitchFamily="18" charset="0"/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3820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They attacked laws, institutions, and practices</a:t>
            </a:r>
          </a:p>
          <a:p>
            <a:endParaRPr lang="en-US" sz="3600" b="1" dirty="0">
              <a:solidFill>
                <a:srgbClr val="FFFF00"/>
              </a:solidFill>
              <a:latin typeface="Day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Everything that they considered to be unreasonable or unnatural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 Philosophes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believed </a:t>
            </a:r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that the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people had the capability to make changes that would make life better</a:t>
            </a:r>
          </a:p>
          <a:p>
            <a:pPr eaLnBrk="1" hangingPunct="1"/>
            <a:endParaRPr lang="en-US" sz="3600" b="1" dirty="0">
              <a:solidFill>
                <a:srgbClr val="FFFF00"/>
              </a:solidFill>
              <a:latin typeface="Day Roman" pitchFamily="18" charset="0"/>
            </a:endParaRPr>
          </a:p>
          <a:p>
            <a:pPr eaLnBrk="1" hangingPunct="1"/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Their view of the future was generally bright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14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Trajan Pro" pitchFamily="18" charset="0"/>
              </a:rPr>
              <a:t>Background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2"/>
            <a:ext cx="8534400" cy="45259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Day Roman" pitchFamily="18" charset="0"/>
              </a:rPr>
              <a:t>The intellectuals who adopted this position were called Philosophes</a:t>
            </a:r>
          </a:p>
          <a:p>
            <a:pPr eaLnBrk="1" hangingPunct="1"/>
            <a:endParaRPr lang="en-US" sz="40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Day Roman" pitchFamily="18" charset="0"/>
              </a:rPr>
              <a:t>The philosophes were social critics, publicists, political scientists, economists, and social reformers</a:t>
            </a:r>
          </a:p>
          <a:p>
            <a:pPr eaLnBrk="1" hangingPunct="1"/>
            <a:endParaRPr lang="en-US" sz="40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r>
              <a:rPr lang="en-US" sz="4000" b="1" dirty="0">
                <a:solidFill>
                  <a:schemeClr val="bg1"/>
                </a:solidFill>
                <a:latin typeface="Day Roman" pitchFamily="18" charset="0"/>
              </a:rPr>
              <a:t>Their ideas would influenced the beliefs of the founding fathers</a:t>
            </a:r>
          </a:p>
          <a:p>
            <a:pPr eaLnBrk="1" hangingPunct="1"/>
            <a:endParaRPr lang="en-US" sz="4000" b="1" dirty="0">
              <a:solidFill>
                <a:schemeClr val="bg1"/>
              </a:solidFill>
              <a:latin typeface="Day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8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3845" y="-3048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What To Do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1" y="609600"/>
            <a:ext cx="8763000" cy="6096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I will be providing some background info on some important Philosophes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You are to summarize the thoughts of each Philosophe into a Tweet or Tweets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This means you have 280 characters to summarize their thoughts</a:t>
            </a:r>
            <a:r>
              <a:rPr lang="en-US" altLang="en-US" dirty="0" smtClean="0">
                <a:solidFill>
                  <a:srgbClr val="FFFFFF"/>
                </a:solidFill>
                <a:latin typeface="+mj-lt"/>
              </a:rPr>
              <a:t>!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n-US" dirty="0" smtClean="0">
                <a:solidFill>
                  <a:srgbClr val="FFFFFF"/>
                </a:solidFill>
                <a:latin typeface="+mj-lt"/>
              </a:rPr>
              <a:t>You can either summarize or tweet as if you were this philosopher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040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Embrace the goofiness and have some fun</a:t>
            </a:r>
          </a:p>
          <a:p>
            <a:pPr lvl="1"/>
            <a:r>
              <a:rPr lang="en-US" altLang="en-US" dirty="0">
                <a:solidFill>
                  <a:srgbClr val="FFFFFF"/>
                </a:solidFill>
              </a:rPr>
              <a:t>Throw in #’s, @ other philosophers and thinkers, </a:t>
            </a:r>
            <a:r>
              <a:rPr lang="en-US" altLang="en-US" dirty="0" err="1" smtClean="0">
                <a:solidFill>
                  <a:srgbClr val="FFFFFF"/>
                </a:solidFill>
              </a:rPr>
              <a:t>ect</a:t>
            </a:r>
            <a:endParaRPr lang="en-US" altLang="en-US" dirty="0" smtClean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  <a:p>
            <a:r>
              <a:rPr lang="en-US" altLang="en-US" dirty="0" smtClean="0">
                <a:solidFill>
                  <a:schemeClr val="bg1"/>
                </a:solidFill>
              </a:rPr>
              <a:t>If you have a twitter account feel free to ad your philosophers tweets to the thread I started on @</a:t>
            </a:r>
            <a:r>
              <a:rPr lang="en-US" altLang="en-US" dirty="0" err="1" smtClean="0">
                <a:solidFill>
                  <a:schemeClr val="bg1"/>
                </a:solidFill>
              </a:rPr>
              <a:t>pfannenhistory</a:t>
            </a:r>
            <a:r>
              <a:rPr lang="en-US" altLang="en-US" dirty="0" smtClean="0">
                <a:solidFill>
                  <a:schemeClr val="bg1"/>
                </a:solidFill>
              </a:rPr>
              <a:t> &amp; use the #CRUSPF</a:t>
            </a:r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76200"/>
            <a:ext cx="61722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rajan Pro" pitchFamily="18" charset="0"/>
              </a:rPr>
              <a:t>Thomas Hobbes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676" y="1143000"/>
            <a:ext cx="3198019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1143000"/>
            <a:ext cx="2969419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86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Thomas Hobbes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334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Believed in the </a:t>
            </a:r>
            <a:r>
              <a:rPr lang="en-US" b="1" u="sng" dirty="0">
                <a:solidFill>
                  <a:srgbClr val="FFFF00"/>
                </a:solidFill>
              </a:rPr>
              <a:t>social contract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endParaRPr lang="en-US" b="1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People should </a:t>
            </a:r>
            <a:r>
              <a:rPr lang="en-US" dirty="0">
                <a:solidFill>
                  <a:srgbClr val="FFFF00"/>
                </a:solidFill>
              </a:rPr>
              <a:t>give up individual liberties in return for social order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>
                <a:solidFill>
                  <a:srgbClr val="FFFF00"/>
                </a:solidFill>
              </a:rPr>
              <a:t>natural condition of humans is </a:t>
            </a:r>
            <a:r>
              <a:rPr lang="en-US" dirty="0">
                <a:solidFill>
                  <a:schemeClr val="bg1"/>
                </a:solidFill>
              </a:rPr>
              <a:t>one of continuous</a:t>
            </a:r>
            <a:r>
              <a:rPr lang="en-US" dirty="0">
                <a:solidFill>
                  <a:srgbClr val="FFFF00"/>
                </a:solidFill>
              </a:rPr>
              <a:t> conflict and competition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Supporter of absolute monarchy</a:t>
            </a:r>
          </a:p>
          <a:p>
            <a:r>
              <a:rPr lang="en-US" dirty="0">
                <a:solidFill>
                  <a:schemeClr val="bg1"/>
                </a:solidFill>
              </a:rPr>
              <a:t>The monarchy would help to keep social order</a:t>
            </a:r>
          </a:p>
          <a:p>
            <a:endParaRPr lang="en-US" dirty="0"/>
          </a:p>
        </p:txBody>
      </p:sp>
      <p:pic>
        <p:nvPicPr>
          <p:cNvPr id="2050" name="Picture 2" descr="http://images.wikia.com/candh/images/c/c6/Hobbes_party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066800"/>
            <a:ext cx="153352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media.npr.org/programs/morning/features/2005/nov/calvin/hobbes_200_225-bcd68aaabdd545d4c678c6fe8dcfc6775ed5580c-s6-c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0"/>
            <a:ext cx="2381641" cy="267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24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Thomas Hobbes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5625"/>
            <a:ext cx="47243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Believed anarchy to be a state of nature.</a:t>
            </a:r>
          </a:p>
          <a:p>
            <a:r>
              <a:rPr lang="en-US" sz="3400" dirty="0">
                <a:solidFill>
                  <a:schemeClr val="bg1"/>
                </a:solidFill>
              </a:rPr>
              <a:t>Wrote </a:t>
            </a:r>
            <a:r>
              <a:rPr lang="en-US" sz="3400" i="1" dirty="0">
                <a:solidFill>
                  <a:schemeClr val="bg1"/>
                </a:solidFill>
              </a:rPr>
              <a:t>Leviathan (1651)</a:t>
            </a:r>
          </a:p>
          <a:p>
            <a:r>
              <a:rPr lang="en-US" sz="3400" i="1" dirty="0">
                <a:solidFill>
                  <a:schemeClr val="bg1"/>
                </a:solidFill>
              </a:rPr>
              <a:t>Leviathan or The Matter, </a:t>
            </a:r>
            <a:r>
              <a:rPr lang="en-US" sz="3400" i="1" dirty="0" err="1">
                <a:solidFill>
                  <a:schemeClr val="bg1"/>
                </a:solidFill>
              </a:rPr>
              <a:t>Forme</a:t>
            </a:r>
            <a:r>
              <a:rPr lang="en-US" sz="3400" i="1" dirty="0">
                <a:solidFill>
                  <a:schemeClr val="bg1"/>
                </a:solidFill>
              </a:rPr>
              <a:t> and Power of a Common Wealth </a:t>
            </a:r>
            <a:r>
              <a:rPr lang="en-US" sz="3400" i="1" dirty="0" err="1">
                <a:solidFill>
                  <a:schemeClr val="bg1"/>
                </a:solidFill>
              </a:rPr>
              <a:t>Ecclesiasticall</a:t>
            </a:r>
            <a:r>
              <a:rPr lang="en-US" sz="3400" i="1" dirty="0">
                <a:solidFill>
                  <a:schemeClr val="bg1"/>
                </a:solidFill>
              </a:rPr>
              <a:t> and Civil</a:t>
            </a:r>
          </a:p>
          <a:p>
            <a:r>
              <a:rPr lang="en-US" sz="3400" dirty="0">
                <a:solidFill>
                  <a:schemeClr val="bg1"/>
                </a:solidFill>
              </a:rPr>
              <a:t>Said life is “solitary, poor, nasty, brutish, and short”.</a:t>
            </a:r>
          </a:p>
          <a:p>
            <a:endParaRPr lang="en-US" sz="3400" dirty="0"/>
          </a:p>
        </p:txBody>
      </p:sp>
      <p:pic>
        <p:nvPicPr>
          <p:cNvPr id="1026" name="Picture 2" descr="File:Leviathan by Thomas Hobb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40757"/>
            <a:ext cx="2598354" cy="5321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72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-76200"/>
            <a:ext cx="61722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rajan Pro" pitchFamily="18" charset="0"/>
              </a:rPr>
              <a:t>John Locke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19474" y="1514278"/>
            <a:ext cx="5556250" cy="4508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2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John Locke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Believed in individual rights that couldn’t be surrendered</a:t>
            </a:r>
          </a:p>
          <a:p>
            <a:pPr lvl="1">
              <a:buNone/>
            </a:pP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b="1" dirty="0">
                <a:solidFill>
                  <a:srgbClr val="FFFF00"/>
                </a:solidFill>
              </a:rPr>
              <a:t>Life</a:t>
            </a:r>
          </a:p>
          <a:p>
            <a:pPr lvl="1">
              <a:buNone/>
            </a:pP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b="1" dirty="0">
                <a:solidFill>
                  <a:srgbClr val="FFFF00"/>
                </a:solidFill>
              </a:rPr>
              <a:t>Liberty</a:t>
            </a:r>
          </a:p>
          <a:p>
            <a:pPr lvl="1">
              <a:buNone/>
            </a:pPr>
            <a:r>
              <a:rPr lang="en-US" dirty="0">
                <a:solidFill>
                  <a:srgbClr val="FFFF00"/>
                </a:solidFill>
              </a:rPr>
              <a:t>– </a:t>
            </a:r>
            <a:r>
              <a:rPr lang="en-US" b="1" dirty="0">
                <a:solidFill>
                  <a:srgbClr val="FFFF00"/>
                </a:solidFill>
              </a:rPr>
              <a:t>Property</a:t>
            </a:r>
          </a:p>
          <a:p>
            <a:pPr>
              <a:buNone/>
            </a:pPr>
            <a:endParaRPr lang="en-US" b="1" dirty="0">
              <a:solidFill>
                <a:srgbClr val="FFFF00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chemeClr val="bg1"/>
                </a:solidFill>
              </a:rPr>
              <a:t>People would not and could not willingly surrender their fundamental natural rights.</a:t>
            </a:r>
          </a:p>
          <a:p>
            <a:endParaRPr lang="en-US" dirty="0"/>
          </a:p>
        </p:txBody>
      </p:sp>
      <p:pic>
        <p:nvPicPr>
          <p:cNvPr id="4098" name="Picture 2" descr="http://www.examiner.com/images/blog/EXID43585/images/john-loc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2308345"/>
            <a:ext cx="3962400" cy="294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19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66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John Locke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Government existed to protect </a:t>
            </a:r>
            <a:r>
              <a:rPr lang="en-US" dirty="0">
                <a:solidFill>
                  <a:schemeClr val="bg1"/>
                </a:solidFill>
              </a:rPr>
              <a:t>those </a:t>
            </a:r>
            <a:r>
              <a:rPr lang="en-US" dirty="0">
                <a:solidFill>
                  <a:srgbClr val="FFFF00"/>
                </a:solidFill>
              </a:rPr>
              <a:t>rights</a:t>
            </a:r>
            <a:r>
              <a:rPr lang="en-US" dirty="0">
                <a:solidFill>
                  <a:schemeClr val="bg1"/>
                </a:solidFill>
              </a:rPr>
              <a:t>, &amp; if they didn’t, it should be overthrown.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  <a:cs typeface="Times New Roman" panose="02020603050405020304" pitchFamily="18" charset="0"/>
              </a:rPr>
              <a:t>Rebellion is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Times New Roman" panose="02020603050405020304" pitchFamily="18" charset="0"/>
              </a:rPr>
              <a:t>right of 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rgbClr val="FFFF00"/>
                </a:solidFill>
                <a:cs typeface="Times New Roman" panose="02020603050405020304" pitchFamily="18" charset="0"/>
              </a:rPr>
              <a:t>people</a:t>
            </a:r>
            <a:r>
              <a:rPr lang="en-US" dirty="0">
                <a:solidFill>
                  <a:schemeClr val="bg1"/>
                </a:solidFill>
                <a:cs typeface="Times New Roman" panose="02020603050405020304" pitchFamily="18" charset="0"/>
              </a:rPr>
              <a:t> because people have the gift of reason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Supporter of Democracy</a:t>
            </a:r>
          </a:p>
          <a:p>
            <a:r>
              <a:rPr lang="en-US" dirty="0">
                <a:solidFill>
                  <a:schemeClr val="bg1"/>
                </a:solidFill>
              </a:rPr>
              <a:t>Wrote Two Treatises on Government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141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457200"/>
            <a:ext cx="6172200" cy="1143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6000" dirty="0">
                <a:solidFill>
                  <a:schemeClr val="bg1"/>
                </a:solidFill>
                <a:latin typeface="Trajan Pro" pitchFamily="18" charset="0"/>
              </a:rPr>
              <a:t>Baron de Montesquieu</a:t>
            </a: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290" y="1802423"/>
            <a:ext cx="3221831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911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Baron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960935" cy="4351338"/>
          </a:xfrm>
        </p:spPr>
        <p:txBody>
          <a:bodyPr>
            <a:normAutofit fontScale="85000" lnSpcReduction="20000"/>
          </a:bodyPr>
          <a:lstStyle/>
          <a:p>
            <a:r>
              <a:rPr lang="en-US" sz="3400" dirty="0">
                <a:solidFill>
                  <a:schemeClr val="bg1"/>
                </a:solidFill>
              </a:rPr>
              <a:t>Division of power into </a:t>
            </a:r>
            <a:r>
              <a:rPr lang="en-US" sz="3400" dirty="0">
                <a:solidFill>
                  <a:srgbClr val="FFFF00"/>
                </a:solidFill>
              </a:rPr>
              <a:t>3 branches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</a:rPr>
              <a:t>Executive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</a:rPr>
              <a:t>Legislative</a:t>
            </a:r>
          </a:p>
          <a:p>
            <a:pPr lvl="1"/>
            <a:r>
              <a:rPr lang="en-US" sz="3400" dirty="0">
                <a:solidFill>
                  <a:srgbClr val="FFFF00"/>
                </a:solidFill>
              </a:rPr>
              <a:t>Judicial</a:t>
            </a:r>
          </a:p>
          <a:p>
            <a:pPr lvl="1"/>
            <a:endParaRPr lang="en-US" sz="3400" dirty="0">
              <a:solidFill>
                <a:srgbClr val="FFFF00"/>
              </a:solidFill>
            </a:endParaRPr>
          </a:p>
          <a:p>
            <a:r>
              <a:rPr lang="en-US" sz="3400" dirty="0">
                <a:solidFill>
                  <a:srgbClr val="FFFF00"/>
                </a:solidFill>
              </a:rPr>
              <a:t>No branch should be too powerful </a:t>
            </a:r>
          </a:p>
          <a:p>
            <a:pPr lvl="1"/>
            <a:r>
              <a:rPr lang="en-US" sz="3000" dirty="0">
                <a:solidFill>
                  <a:srgbClr val="FFFF00"/>
                </a:solidFill>
              </a:rPr>
              <a:t>CHECKS AND BALANCES</a:t>
            </a:r>
          </a:p>
          <a:p>
            <a:endParaRPr lang="en-US" sz="3400" dirty="0">
              <a:solidFill>
                <a:srgbClr val="FFFF00"/>
              </a:solidFill>
            </a:endParaRPr>
          </a:p>
          <a:p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759" y="2133601"/>
            <a:ext cx="2903935" cy="420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4243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Baron de Montesquieu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215" y="1825625"/>
            <a:ext cx="4793478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Saw humans life as a comedy and satire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Form of government should be based on what people need at that time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Published </a:t>
            </a:r>
            <a:r>
              <a:rPr lang="en-US" i="1" dirty="0">
                <a:solidFill>
                  <a:schemeClr val="bg1"/>
                </a:solidFill>
              </a:rPr>
              <a:t>The Spirit of the Laws</a:t>
            </a:r>
            <a:r>
              <a:rPr lang="en-US" dirty="0">
                <a:solidFill>
                  <a:schemeClr val="bg1"/>
                </a:solidFill>
              </a:rPr>
              <a:t> (1748)</a:t>
            </a:r>
          </a:p>
          <a:p>
            <a:endParaRPr lang="en-US" dirty="0"/>
          </a:p>
        </p:txBody>
      </p:sp>
      <p:pic>
        <p:nvPicPr>
          <p:cNvPr id="4" name="Picture 2" descr="File:Château de La Brède en Girond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615" y="2438400"/>
            <a:ext cx="4162385" cy="246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705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52400"/>
            <a:ext cx="6858000" cy="1143000"/>
          </a:xfrm>
        </p:spPr>
        <p:txBody>
          <a:bodyPr/>
          <a:lstStyle/>
          <a:p>
            <a:pPr algn="ctr" eaLnBrk="1" hangingPunct="1"/>
            <a:r>
              <a:rPr lang="en-US" sz="5400" dirty="0">
                <a:solidFill>
                  <a:schemeClr val="bg1"/>
                </a:solidFill>
                <a:latin typeface="Trajan Pro" pitchFamily="18" charset="0"/>
              </a:rPr>
              <a:t>Jean-Jacques Rousseau</a:t>
            </a:r>
          </a:p>
        </p:txBody>
      </p:sp>
      <p:pic>
        <p:nvPicPr>
          <p:cNvPr id="5120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03" y="1148862"/>
            <a:ext cx="2736056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66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Jean-Jacques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Believed in </a:t>
            </a:r>
            <a:r>
              <a:rPr lang="en-US" b="1" u="sng" dirty="0">
                <a:solidFill>
                  <a:srgbClr val="FFFF00"/>
                </a:solidFill>
              </a:rPr>
              <a:t>Popular Sovereignty </a:t>
            </a:r>
            <a:endParaRPr lang="en-US" sz="2400" dirty="0">
              <a:solidFill>
                <a:srgbClr val="FFFF00"/>
              </a:solidFill>
            </a:endParaRPr>
          </a:p>
          <a:p>
            <a:pPr lvl="1"/>
            <a:r>
              <a:rPr lang="en-US" sz="2000" dirty="0">
                <a:solidFill>
                  <a:srgbClr val="FFFF00"/>
                </a:solidFill>
              </a:rPr>
              <a:t>All power should come from the people</a:t>
            </a:r>
          </a:p>
          <a:p>
            <a:pPr lvl="1"/>
            <a:endParaRPr lang="en-US" sz="2000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Argued </a:t>
            </a:r>
            <a:r>
              <a:rPr lang="en-US" dirty="0">
                <a:solidFill>
                  <a:srgbClr val="FFFF00"/>
                </a:solidFill>
              </a:rPr>
              <a:t>people are naturally good, but society corrupts them </a:t>
            </a:r>
            <a:r>
              <a:rPr lang="en-US" dirty="0">
                <a:solidFill>
                  <a:schemeClr val="bg1"/>
                </a:solidFill>
              </a:rPr>
              <a:t>through environment, education and laws.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Opposed strong government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4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Jean-Jacques Rousseau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1" y="1825625"/>
            <a:ext cx="3952142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Government created and controlled by the people.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Did not trust reason, believing that it brought corruption and misery.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Published </a:t>
            </a:r>
            <a:r>
              <a:rPr lang="en-US" i="1" dirty="0">
                <a:solidFill>
                  <a:schemeClr val="bg1"/>
                </a:solidFill>
              </a:rPr>
              <a:t>The Social Contract </a:t>
            </a:r>
            <a:r>
              <a:rPr lang="en-US" dirty="0">
                <a:solidFill>
                  <a:schemeClr val="bg1"/>
                </a:solidFill>
              </a:rPr>
              <a:t>(1762)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1371600"/>
            <a:ext cx="287536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61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6600" dirty="0">
                <a:solidFill>
                  <a:schemeClr val="bg1"/>
                </a:solidFill>
                <a:latin typeface="Trajan Pro" pitchFamily="18" charset="0"/>
              </a:rPr>
              <a:t>Adam Smith</a:t>
            </a:r>
          </a:p>
        </p:txBody>
      </p:sp>
      <p:pic>
        <p:nvPicPr>
          <p:cNvPr id="5427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371600"/>
            <a:ext cx="1990359" cy="5425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9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Adam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Government should allow economic liberty &amp; freedom</a:t>
            </a:r>
          </a:p>
          <a:p>
            <a:pPr lvl="1"/>
            <a:r>
              <a:rPr lang="en-US" sz="3600" dirty="0">
                <a:solidFill>
                  <a:srgbClr val="FFFF00"/>
                </a:solidFill>
              </a:rPr>
              <a:t>Called laissez-faire.</a:t>
            </a:r>
          </a:p>
          <a:p>
            <a:pPr lvl="1"/>
            <a:endParaRPr lang="en-US" sz="3600" dirty="0">
              <a:solidFill>
                <a:srgbClr val="FFFF00"/>
              </a:solidFill>
            </a:endParaRPr>
          </a:p>
          <a:p>
            <a:r>
              <a:rPr lang="en-US" sz="4000" dirty="0">
                <a:solidFill>
                  <a:srgbClr val="FFFF00"/>
                </a:solidFill>
              </a:rPr>
              <a:t>Shouldn’t control economy</a:t>
            </a:r>
          </a:p>
          <a:p>
            <a:endParaRPr lang="en-US" sz="4000" dirty="0">
              <a:solidFill>
                <a:srgbClr val="FFFF00"/>
              </a:solidFill>
            </a:endParaRPr>
          </a:p>
          <a:p>
            <a:r>
              <a:rPr lang="en-US" sz="4000" dirty="0">
                <a:solidFill>
                  <a:schemeClr val="bg1"/>
                </a:solidFill>
              </a:rPr>
              <a:t>He greatly opposed many of the principles of Mercantilism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3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  <a:latin typeface="Trajan Pro" pitchFamily="18" charset="0"/>
              </a:rPr>
              <a:t>Adam Smith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865136" cy="4351338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FF00"/>
                </a:solidFill>
              </a:rPr>
              <a:t>Free trade, Market economy, Supply and demand 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Believed in Self interest, Competition, and Everyone is selfish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Wrote </a:t>
            </a:r>
            <a:r>
              <a:rPr lang="en-US" i="1" dirty="0">
                <a:solidFill>
                  <a:schemeClr val="bg1"/>
                </a:solidFill>
              </a:rPr>
              <a:t>The Wealth of Nations </a:t>
            </a:r>
            <a:r>
              <a:rPr lang="en-US" dirty="0">
                <a:solidFill>
                  <a:schemeClr val="bg1"/>
                </a:solidFill>
              </a:rPr>
              <a:t>(1776)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563" y="1899139"/>
            <a:ext cx="2588419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28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Enlightenment </a:t>
            </a:r>
            <a:r>
              <a:rPr lang="en-US" dirty="0" err="1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 does the famous phrase “Life, Liberty, and the Pursuit of Happiness” mean to you?</a:t>
            </a:r>
          </a:p>
          <a:p>
            <a:r>
              <a:rPr lang="en-US" dirty="0">
                <a:solidFill>
                  <a:srgbClr val="FFFF00"/>
                </a:solidFill>
              </a:rPr>
              <a:t>Opinion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does the following quote mean to you?</a:t>
            </a:r>
          </a:p>
          <a:p>
            <a:r>
              <a:rPr lang="en-US" dirty="0">
                <a:solidFill>
                  <a:schemeClr val="bg1"/>
                </a:solidFill>
              </a:rPr>
              <a:t>“All things must be examined, debated, investigated without exception and without regard for anyone’s feelings” Diderot </a:t>
            </a:r>
          </a:p>
          <a:p>
            <a:r>
              <a:rPr lang="en-US" dirty="0">
                <a:solidFill>
                  <a:srgbClr val="FFFF00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41357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43845" y="-304800"/>
            <a:ext cx="8229600" cy="1143000"/>
          </a:xfrm>
        </p:spPr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What To Do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76201" y="609600"/>
            <a:ext cx="8763000" cy="6096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I will be providing some background info on some important Philosophes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You are to summarize the thoughts of each Philosophe into a Tweet or Tweets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pPr eaLnBrk="1" hangingPunct="1"/>
            <a:r>
              <a:rPr lang="en-US" altLang="en-US" dirty="0">
                <a:solidFill>
                  <a:srgbClr val="FFFFFF"/>
                </a:solidFill>
                <a:latin typeface="+mj-lt"/>
              </a:rPr>
              <a:t>This means you have 280 characters to summarize their thoughts</a:t>
            </a:r>
            <a:r>
              <a:rPr lang="en-US" altLang="en-US" dirty="0" smtClean="0">
                <a:solidFill>
                  <a:srgbClr val="FFFFFF"/>
                </a:solidFill>
                <a:latin typeface="+mj-lt"/>
              </a:rPr>
              <a:t>!</a:t>
            </a:r>
          </a:p>
          <a:p>
            <a:pPr eaLnBrk="1" hangingPunct="1"/>
            <a:endParaRPr lang="en-US" altLang="en-US" dirty="0">
              <a:solidFill>
                <a:srgbClr val="FFFFFF"/>
              </a:solidFill>
              <a:latin typeface="+mj-lt"/>
            </a:endParaRPr>
          </a:p>
          <a:p>
            <a:endParaRPr lang="en-US" alt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54732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chemeClr val="bg1"/>
                </a:solidFill>
              </a:rPr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FFFF"/>
                </a:solidFill>
              </a:rPr>
              <a:t>Embrace the goofiness and have some fun</a:t>
            </a:r>
          </a:p>
          <a:p>
            <a:r>
              <a:rPr lang="en-US" altLang="en-US" dirty="0">
                <a:solidFill>
                  <a:srgbClr val="FFFFFF"/>
                </a:solidFill>
              </a:rPr>
              <a:t>Throw in #’s, @ other philosophers and thinkers, </a:t>
            </a:r>
            <a:r>
              <a:rPr lang="en-US" altLang="en-US" dirty="0" err="1" smtClean="0">
                <a:solidFill>
                  <a:srgbClr val="FFFFFF"/>
                </a:solidFill>
              </a:rPr>
              <a:t>ect</a:t>
            </a:r>
            <a:endParaRPr lang="en-US" altLang="en-US" dirty="0" smtClean="0"/>
          </a:p>
          <a:p>
            <a:endParaRPr lang="en-US" altLang="en-US" dirty="0">
              <a:solidFill>
                <a:srgbClr val="FFFFFF"/>
              </a:solidFill>
            </a:endParaRPr>
          </a:p>
          <a:p>
            <a:endParaRPr lang="en-US" alt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046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Great Awakening </a:t>
            </a:r>
            <a:r>
              <a:rPr lang="en-US" dirty="0" err="1">
                <a:solidFill>
                  <a:srgbClr val="FFFF00"/>
                </a:solidFill>
              </a:rPr>
              <a:t>Bellwork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Think about all three sources we read for this question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Why was George Whitefield so popular?</a:t>
            </a:r>
          </a:p>
          <a:p>
            <a:r>
              <a:rPr lang="en-US" dirty="0">
                <a:solidFill>
                  <a:srgbClr val="FFFF00"/>
                </a:solidFill>
              </a:rPr>
              <a:t>Opinion</a:t>
            </a:r>
          </a:p>
        </p:txBody>
      </p:sp>
    </p:spTree>
    <p:extLst>
      <p:ext uri="{BB962C8B-B14F-4D97-AF65-F5344CB8AC3E}">
        <p14:creationId xmlns:p14="http://schemas.microsoft.com/office/powerpoint/2010/main" val="34891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WWBAT: Introduce and summarize the ideas of major Enlightenment thinkers and discuss their impacts on the </a:t>
            </a:r>
            <a:r>
              <a:rPr lang="en-US">
                <a:solidFill>
                  <a:srgbClr val="FFFF00"/>
                </a:solidFill>
              </a:rPr>
              <a:t>ideas of American </a:t>
            </a:r>
            <a:r>
              <a:rPr lang="en-US" dirty="0">
                <a:solidFill>
                  <a:srgbClr val="FFFF00"/>
                </a:solidFill>
              </a:rPr>
              <a:t>government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163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Today’s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We will </a:t>
            </a:r>
            <a:r>
              <a:rPr lang="en-US" dirty="0" smtClean="0">
                <a:solidFill>
                  <a:schemeClr val="bg1"/>
                </a:solidFill>
              </a:rPr>
              <a:t>begin our </a:t>
            </a:r>
            <a:r>
              <a:rPr lang="en-US" dirty="0">
                <a:solidFill>
                  <a:schemeClr val="bg1"/>
                </a:solidFill>
              </a:rPr>
              <a:t>examinations of </a:t>
            </a:r>
            <a:r>
              <a:rPr lang="en-US" b="1" u="sng" dirty="0">
                <a:solidFill>
                  <a:schemeClr val="bg1"/>
                </a:solidFill>
              </a:rPr>
              <a:t>WHY</a:t>
            </a:r>
            <a:r>
              <a:rPr lang="en-US" dirty="0">
                <a:solidFill>
                  <a:schemeClr val="bg1"/>
                </a:solidFill>
              </a:rPr>
              <a:t> the American Revolution took place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Today we will be looking at how major philosophers influenced the ideas of people leading up to the Revolution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These thinkers are all part of the Age of Enlightenment</a:t>
            </a:r>
          </a:p>
        </p:txBody>
      </p:sp>
    </p:spTree>
    <p:extLst>
      <p:ext uri="{BB962C8B-B14F-4D97-AF65-F5344CB8AC3E}">
        <p14:creationId xmlns:p14="http://schemas.microsoft.com/office/powerpoint/2010/main" val="4197922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Interactive Notebook Set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9/13/2018</a:t>
            </a:r>
          </a:p>
          <a:p>
            <a:r>
              <a:rPr lang="en-US" dirty="0">
                <a:solidFill>
                  <a:srgbClr val="FFFF00"/>
                </a:solidFill>
              </a:rPr>
              <a:t>The Enlightenment and America</a:t>
            </a:r>
          </a:p>
          <a:p>
            <a:r>
              <a:rPr lang="en-US" dirty="0">
                <a:solidFill>
                  <a:schemeClr val="bg1"/>
                </a:solidFill>
              </a:rPr>
              <a:t>This will be one page</a:t>
            </a:r>
          </a:p>
        </p:txBody>
      </p:sp>
    </p:spTree>
    <p:extLst>
      <p:ext uri="{BB962C8B-B14F-4D97-AF65-F5344CB8AC3E}">
        <p14:creationId xmlns:p14="http://schemas.microsoft.com/office/powerpoint/2010/main" val="58535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" y="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Reasons &amp; Philosophes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14700" y="76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Hobbes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4572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Locke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77000" y="2449948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Montesquieu</a:t>
            </a: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54391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437113"/>
            <a:ext cx="9154391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40591" y="13916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Background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390900" y="762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Hobbes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77000" y="878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Locke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8600" y="34544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Montesquieu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314700" y="3477368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Rousseau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40055" y="3486359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Smith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H="1" flipV="1">
            <a:off x="6104082" y="13916"/>
            <a:ext cx="18854" cy="6852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056082" y="25400"/>
            <a:ext cx="26037" cy="684071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56082" y="2610130"/>
            <a:ext cx="9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122936" y="2654305"/>
            <a:ext cx="9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0" y="6172200"/>
            <a:ext cx="9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043959" y="6172200"/>
            <a:ext cx="9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101267" y="6172200"/>
            <a:ext cx="972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TWEET</a:t>
            </a:r>
          </a:p>
        </p:txBody>
      </p:sp>
    </p:spTree>
    <p:extLst>
      <p:ext uri="{BB962C8B-B14F-4D97-AF65-F5344CB8AC3E}">
        <p14:creationId xmlns:p14="http://schemas.microsoft.com/office/powerpoint/2010/main" val="935200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/>
      <p:bldP spid="18" grpId="0"/>
      <p:bldP spid="19" grpId="0"/>
      <p:bldP spid="20" grpId="0"/>
      <p:bldP spid="21" grpId="0"/>
      <p:bldP spid="23" grpId="0"/>
      <p:bldP spid="24" grpId="0"/>
      <p:bldP spid="25" grpId="0"/>
      <p:bldP spid="30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7300" y="274638"/>
            <a:ext cx="6629400" cy="11430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  <a:latin typeface="Trajan Pro" pitchFamily="18" charset="0"/>
              </a:rPr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610600" cy="51054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Day Roman" pitchFamily="18" charset="0"/>
              </a:rPr>
              <a:t>The Enlightenment was a </a:t>
            </a:r>
            <a:r>
              <a:rPr lang="en-US" sz="3600" b="1" dirty="0">
                <a:solidFill>
                  <a:srgbClr val="FFFF00"/>
                </a:solidFill>
                <a:latin typeface="Day Roman" pitchFamily="18" charset="0"/>
              </a:rPr>
              <a:t>philosophical movement that attempted to improve: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  <a:latin typeface="Day Roman" pitchFamily="18" charset="0"/>
              </a:rPr>
              <a:t>Government/Politics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  <a:latin typeface="Day Roman" pitchFamily="18" charset="0"/>
              </a:rPr>
              <a:t>Economics</a:t>
            </a:r>
          </a:p>
          <a:p>
            <a:pPr lvl="1"/>
            <a:r>
              <a:rPr lang="en-US" sz="3200" b="1" dirty="0">
                <a:solidFill>
                  <a:srgbClr val="FFFF00"/>
                </a:solidFill>
                <a:latin typeface="Day Roman" pitchFamily="18" charset="0"/>
              </a:rPr>
              <a:t>Religion and Morality </a:t>
            </a: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  <a:p>
            <a:pPr eaLnBrk="1" hangingPunct="1"/>
            <a:endParaRPr lang="en-US" sz="3600" b="1" dirty="0">
              <a:solidFill>
                <a:schemeClr val="bg1"/>
              </a:solidFill>
              <a:latin typeface="Day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004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2341</TotalTime>
  <Words>791</Words>
  <Application>Microsoft Office PowerPoint</Application>
  <PresentationFormat>On-screen Show (4:3)</PresentationFormat>
  <Paragraphs>160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Day Roman</vt:lpstr>
      <vt:lpstr>Times New Roman</vt:lpstr>
      <vt:lpstr>Trajan Pro</vt:lpstr>
      <vt:lpstr>Office Theme</vt:lpstr>
      <vt:lpstr>PowerPoint Presentation</vt:lpstr>
      <vt:lpstr>PowerPoint Presentation</vt:lpstr>
      <vt:lpstr>Enlightenment Bellwork</vt:lpstr>
      <vt:lpstr>Great Awakening Bellwork</vt:lpstr>
      <vt:lpstr>Objective</vt:lpstr>
      <vt:lpstr>Today’s Class</vt:lpstr>
      <vt:lpstr>Interactive Notebook Set Up</vt:lpstr>
      <vt:lpstr>PowerPoint Presentation</vt:lpstr>
      <vt:lpstr>Background</vt:lpstr>
      <vt:lpstr>Background</vt:lpstr>
      <vt:lpstr>Background</vt:lpstr>
      <vt:lpstr>Background</vt:lpstr>
      <vt:lpstr>What To Do</vt:lpstr>
      <vt:lpstr>What To Do</vt:lpstr>
      <vt:lpstr>Thomas Hobbes</vt:lpstr>
      <vt:lpstr>Thomas Hobbes</vt:lpstr>
      <vt:lpstr>Thomas Hobbes</vt:lpstr>
      <vt:lpstr>John Locke</vt:lpstr>
      <vt:lpstr>John Locke</vt:lpstr>
      <vt:lpstr>John Locke</vt:lpstr>
      <vt:lpstr>Baron de Montesquieu</vt:lpstr>
      <vt:lpstr>Baron de Montesquieu</vt:lpstr>
      <vt:lpstr>Baron de Montesquieu</vt:lpstr>
      <vt:lpstr>Jean-Jacques Rousseau</vt:lpstr>
      <vt:lpstr>Jean-Jacques Rousseau</vt:lpstr>
      <vt:lpstr>Jean-Jacques Rousseau</vt:lpstr>
      <vt:lpstr>Adam Smith</vt:lpstr>
      <vt:lpstr>Adam Smith</vt:lpstr>
      <vt:lpstr>Adam Smith</vt:lpstr>
      <vt:lpstr>What To Do</vt:lpstr>
      <vt:lpstr>What To Do</vt:lpstr>
    </vt:vector>
  </TitlesOfParts>
  <Company>Tucson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NWTECH</dc:creator>
  <cp:lastModifiedBy>Pfannenstiel, Andrew</cp:lastModifiedBy>
  <cp:revision>38</cp:revision>
  <cp:lastPrinted>2014-09-16T18:28:04Z</cp:lastPrinted>
  <dcterms:created xsi:type="dcterms:W3CDTF">2013-10-30T16:32:26Z</dcterms:created>
  <dcterms:modified xsi:type="dcterms:W3CDTF">2018-09-13T17:14:51Z</dcterms:modified>
</cp:coreProperties>
</file>